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3" r:id="rId3"/>
    <p:sldId id="257" r:id="rId4"/>
    <p:sldId id="259" r:id="rId5"/>
    <p:sldId id="264" r:id="rId6"/>
    <p:sldId id="320" r:id="rId7"/>
    <p:sldId id="322" r:id="rId8"/>
    <p:sldId id="333" r:id="rId9"/>
    <p:sldId id="305" r:id="rId10"/>
    <p:sldId id="270" r:id="rId11"/>
    <p:sldId id="271" r:id="rId12"/>
    <p:sldId id="336" r:id="rId13"/>
    <p:sldId id="337" r:id="rId14"/>
    <p:sldId id="273" r:id="rId15"/>
    <p:sldId id="274" r:id="rId16"/>
    <p:sldId id="275" r:id="rId17"/>
    <p:sldId id="324" r:id="rId18"/>
    <p:sldId id="276" r:id="rId19"/>
    <p:sldId id="306" r:id="rId20"/>
    <p:sldId id="317" r:id="rId21"/>
    <p:sldId id="308" r:id="rId22"/>
    <p:sldId id="292" r:id="rId23"/>
    <p:sldId id="338" r:id="rId24"/>
    <p:sldId id="339" r:id="rId25"/>
    <p:sldId id="296" r:id="rId26"/>
    <p:sldId id="310" r:id="rId27"/>
    <p:sldId id="297" r:id="rId28"/>
    <p:sldId id="300" r:id="rId29"/>
    <p:sldId id="301" r:id="rId30"/>
    <p:sldId id="335" r:id="rId31"/>
    <p:sldId id="327" r:id="rId32"/>
    <p:sldId id="326" r:id="rId33"/>
    <p:sldId id="302" r:id="rId34"/>
    <p:sldId id="312" r:id="rId35"/>
    <p:sldId id="313" r:id="rId36"/>
    <p:sldId id="329" r:id="rId37"/>
    <p:sldId id="319" r:id="rId38"/>
    <p:sldId id="316" r:id="rId39"/>
    <p:sldId id="332" r:id="rId40"/>
    <p:sldId id="315" r:id="rId41"/>
    <p:sldId id="318" r:id="rId42"/>
    <p:sldId id="330" r:id="rId43"/>
    <p:sldId id="331" r:id="rId44"/>
    <p:sldId id="328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848" autoAdjust="0"/>
  </p:normalViewPr>
  <p:slideViewPr>
    <p:cSldViewPr>
      <p:cViewPr>
        <p:scale>
          <a:sx n="100" d="100"/>
          <a:sy n="100" d="100"/>
        </p:scale>
        <p:origin x="-389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67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964B5E-FFB0-4DE2-A601-AF64E1BCE1D6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76AAEE-665A-486A-8A57-FBDF58A1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27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C575D6-8118-4471-886E-3EE49E7140FF}" type="datetimeFigureOut">
              <a:rPr lang="en-US" smtClean="0"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45115B-C368-4697-AFC1-C6CD2660A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5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115B-C368-4697-AFC1-C6CD2660AF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3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115B-C368-4697-AFC1-C6CD2660AF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6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F995-BB99-466F-80E5-660B917B5009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pPr/>
              <a:t>‹#›</a:t>
            </a:fld>
            <a:r>
              <a:rPr lang="en-US" dirty="0" smtClean="0"/>
              <a:t>/30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7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CFCB-40E3-4728-9784-2183C6089E39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0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B7ED-FC6C-421D-80CE-7A843C407DB1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6ADD-C131-401E-A924-4C4CDC3F1B1E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2446-1A92-4B13-B5A1-5D22D4B1B525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0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FD0-2634-4389-B6EB-866B2DCE7067}" type="datetime1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30CB-6330-4116-9605-9214D337DB33}" type="datetime1">
              <a:rPr lang="en-US" smtClean="0"/>
              <a:t>6/26/2013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8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233-3419-4F36-83AE-F1D3121F0E19}" type="datetime1">
              <a:rPr lang="en-US" smtClean="0"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A3C4-CE1B-45A5-9B87-65F4BD8079FB}" type="datetime1">
              <a:rPr lang="en-US" smtClean="0"/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6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64F7-AC3B-4F31-BCAD-1F82954E3B1F}" type="datetime1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B3FD-A0E5-4E93-B08D-3754B3AFC16B}" type="datetime1">
              <a:rPr lang="en-US" smtClean="0"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CC2D-AC60-4A03-AFAC-F780C2844770}" type="datetime1">
              <a:rPr lang="en-US" smtClean="0"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24873" cy="49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4" descr="data:image/jpeg;base64,/9j/4AAQSkZJRgABAQAAAQABAAD/2wCEAAkGBhQSEBQUExQWFRUWGBgYGBgWGB8cHRwcFxccGRwaGBocHSYeGBkjHBccHy8iIycpLCwsGh4xNTAqNSYrLCkBCQoKDgwOGg8PGjAkHyUuLjY2LSwsMCwsLDA0NCwsLCwuLywsLCwsLCwsLC8sLCwsLCwsKiwsLCwsLCwsLCwsLP/AABEIAIQBfAMBIgACEQEDEQH/xAAcAAACAwEBAQEAAAAAAAAAAAAABgQFBwIDAQj/xABOEAABAwIDBAUFDQUGBQQDAAABAgMRAAQSITEFBkFRBxNhcYEiMpGx8BQjJTM1QlJicnOhssE0ktHh8RUkNlSCgxYmY6LCF0NT0oSTs//EABoBAAIDAQEAAAAAAAAAAAAAAAADAQIEBQb/xAA1EQABBAAEBAUCBAUFAAAAAAABAAIDEQQSITETQVFhIjJxgcEFkRQjodEzYrHh8DRDRFJy/9oADAMBAAIRAxEAPwDcapbrfOzbWpC7hCVJMKBmQeWlXVfnrfH5QufvVfm9s/CteFgEziCkzSFgsLe9nbUafR1jK0rRJGJJyka1Vr37sQSDctyO0845UmdDm1c37c8g4n8qu75tZzen31z7SuX0j7T4U+PBtMjmEnSv1SnTkNDhzX6Kc2yyljry4kNQDjnKDoarf+PbH/Mt+k/wpc2r/hxP3TXD6w4cP0rJCfb29jNEGEZIDZOhKJJy2q6Lfv8Ajyx/zLfpP8Kvpr88sbsXSsKksOFJgghORB0PtpWk9K231sW7bLZKS9OIjXCkDLxJE/1qkuFaHNbGbu1ZkxykuCu9p9INkwopU8FKGobGKO8jKfGvKw6SbF1QSHcBJgdYMIz7dB4msU2Vs5Vw+2yiApagkE6DLjHL8Ir32/sRdpcKZWUqUnCZToQoSMjn4ca0/gYvLZtK/EP3rRfotKgRIzB5V9rM+h/bq1By2UoqCQFok+aJgpHZMHsrTK5k0RieWla2PzttVO0d67VhZbdeQhYAOEzMHThxr7s3em1uF4GXkLXBMJOcCJOmmYrJulX5SX9236vbOvXol+Uf9pz1p9orb+EZweJZurSOMc+VbTRRVBtvfm0tVYXHJXxSgYiO+Mh4mue1jnGmi1pJA1Kv6KTLfpZslGCXEdqkZf8AaTTZZ3qHUBbagtJ0KTIqz4ns8wpQ17XbFVdxvrZtrUhdw2FJOEgk5EcNKm7K22zchSmHEuBJglPA61ge9H7bc/er7eJ9u2nToy2+zaWtwt9YSC4kAaknBoAP6DsrdLgw2PM2ydFmZOS6itWopT2Z0m2TzgQFKQSYBcTAJOmYJA8YprJrA+NzNHClpa4O2X2ilTafSZZMqw41OEZHq04gPGQPQa+7M6S7J5WHrC2Tp1icI/eEp/Gr8CSryn7KOI26tNVFcLdASVTkBM9gE0sf+p9h/wDMf/1r/wDrVGxuf5RakuA3KaqKoLvfq0bYS+XfJXOABJxKgwYSQDGWpgVavbSbQ11q1hCIBxKMaiR40GNw3CA4HmpVFJlz0s2STALi+1KMv+4g1Z7E36tLpWFtyFnRKxhJ7pyJ7quYJGiy0qBI0mgUwUUpdJG3OotCG3ereJSUAKAUQFAKI7I1rKBvle/5p397n7fwp0OEdK3MClvmDDRX6EoqBsbajb7QU24lwAAEpM5wJB7aqdsdIVnbKKFOY1DVLYxR2EzAPZNZxG5zsoGqaXACyUy0UoWPSlZOKgrU32uJgaxqCRTY08lSQpJCgdCDIPcah8bmeYUhrmu2K7opXe6SrBKikvGQSD72vUGD82pKt+bQW/ujrfe8RQDhIJUBJCUkAmrcGT/qfsozt6qbtTeO3tlBLzqWyoSAriPRXjY732jzgbbfQtaphImTHhSZv4LO6Nu87cqZxNEoHVFUpJmTGQ5RNV25uy7JF8ypq8U4sKOFBZUmThPE6e3OtLcOzh5jd+mn9EkyuzVpS1yio99tBtlBW6tKEDUqMf1PZSo90s2SVQC4rtSjL8SDWVkT3+UWnl7W7lOdFU+w97La7yZcBUBJSQQoeB18Jq1eeShJUohKRmSTAHeaq5paaIUgg6hd0Un3vSpYtmAtbnahEj0kialbJ6RbO4UEhzAo6BwYZ7jJH40wwSAWWlV4jLq0zUUUUlXRX563x/b7n71XLn7ZeNfoWvz1vj+33P3quH1uf610vp3nPosuJ8oXW521fc98y4ck4sKtPNX5J74mZ7Kq7z41z7SuX0j7R41wtkpwkg+Vmk4Rz9cjTxrg5/07fbOusGjNmWKzVLW9q/4cT901x+sOPH9ayRX9NPbl3Vrm1R/y4n7pvh9YcKyMj2j2/nFZcHs71KdNuPQLedhb12nUMINy1jwNpw4xM4QIjnOVJvTOffrb7C+P1hw8NaWdj7qXZdZX7ncw40KxYcoJBnXSPRTL0z/HW/2F8J+cPaONIjiZHOMpu7THPLozY6JY3B+Urb7fZ9E/z76n9KXymv7DX5T7TwqBuEPhK2+3y+qfbsmK2u9etQv30s48px4Z7Nc6viJeFMDV6fKrGzOyr5rLeiA/35X3KuX0k1stV1i7bFcMlrFHzMMx4cKsa5uIl4r81UtUTMjaWI9Kvykv7tv1e2XjXr0S/KP+05y5p9pry6VflFf3bfDs9s69eiUfCP8AtOcI4p9HdXW/4vt8LJ/ve607fTaarexfcQYUEwk8QVEJkdomawFAKlAEnM6yDqeZ9fGv0RvBsZF1bqZcUUpVBJTE+SZykHlWT7X2Xsu2V5Dz7ziTOFsIiRnBVhj0TWbAyBrSANfRMxDSTfJVO+m7YsbkNJWpYKEqBMA5yCPSnwn0snQ9tJQuXGZOBSCoDkUkZjlIOvHwFKe9G8S718urSE+SEpSBokaZnXM68dKveiaf7R/23OH2fbsrVK0/hzn3pJYRxfD1VBvR+3XOvxq+XM+08KmbF3ZD9ldXBWUliMIyg5SZ48ahbzj++3P3y+Hafbtpo3O+SNo+HD6o9uzwq8ji2NpHZVaAXEHukT+XEev9eFarvptxaNj2qQo430NhR4kBAUoeJgemsqA/T5vZ7ZU/7/j4O2Z93y/6bfoqJmgyMB6/CmM01yTthbN90XLTMkBxaUkiCQDxHhxrreDZYt7l1kEqDasIUYk+3LxqVuWPhC1+9RqPb0eNd79D4Ruftnh3e00zMeLl5V8qtDJfdPnRptpTti+ysklkEJJM+SpJgT2EGsmPtpz5enKtF6Jx73e5fMHDsVw/Ss6I9o7fbPjSoWhsrwOyY83G33XbrylAAkkJBSnMZDWB2STnxmm7pK2otbzTMnA002QJyxKQCTHPQdlMfRtubbO2vXvNJcUtSwAsSAAY83STE1M3y3OsSs3Fy+tqQAAMMeSAkBIwkkxGQpTsSzihtbXy5qzYnZL60kHdrdYXTF05iUksIxJAiFGCc+yE+M0vtrIIKSQQQQQRIy1HI9vCmk7yM2jb7NkHFB9OFTjwGWRHkJSBwOpOXKlQDs5cOz2761MzEuJ25JLqAAC0jfiyN1s63vlLzS2gKTh84rUATPDnFZv/AC4j1/rwrT9p/wCG2+5vh/1B6KzAD9Pm+3opWG8rh0JCtLuD1AWs3dkvZWx3QhwqW4oQoDCR1gAMCTmByrKWG8S0p+koDhxMT6s61zpSHwY39trh9U+isnsPjW8vno+b9Ye0dk1XCG2Fx3JV5hTg0bKz3v2ALO6LKVKUkJSoFUT5Xd3afrTp0O7XUS9bqMpAC0TwzggdhkH01Q9Kw+ET903w7/RUvogH99X92rhHzh6O6qyePDW7ohnhloJN2n8e79tfL6Z/nXk4+opCSSUpxQJGWLM+k8eNeu1B7+7l89fD659u2n7ov3RYuGnHn2w5CyhKVDycgCSRxJnwitEkgiZmKW1he6gqTfn4nZ+v7KOXP27qj9Hfylb66q5fQPt21ddL1ulD1shCQlKWiAEpyAxQABw7uNUnR58pW/2lcPqH8fVpSWG8MT2PyrO0kVj0qbWU5fFqTgZCQBOWIiVHvzAnhHbVTu5u2m5ZulqWUlhvGmADJzyPIZcDXp0g/KVxl85PCfmj2jjVfsjaVw2h1DAVhcThcAbxSM+wxxz4VeNpEIDdNAocRxDahWl0ttaVoJStJBBBGo7fblWkdJW3lO2FphyDwC1AdgBjtzOnZWdDZrv/AMTnD/2jw8PwrRdrbru3GxbQtoJdZSCUFMKIORAB0IyPpqs+QPY49VMdlrh2SZuhsJN5doZUopSoKJIgnyROXoGdV207PqXnWpnq1qROWeFUfpp41zaXS2XAtslC0HIhOYPdzz08aft39/7ZxQF7bMhSjm6lpMEk+csQTrqRTJC9hzAWOiq0NIo6FOfR1fqd2c0VmSMSJJmQlRAz45RnTLUexQ2G09UEBs5pwABOeciMs6kV5+QhziQF0mimgIr89b4j4QuefWq7ePr7K/QtfnzfBom/ucj8YrPCfpert/St/wBP859FnxPlCnbT2VOyLR8AeQtxtWXBS5T+I17aV49vH1/1rWt39lG42ApqPKIcKZHzkqKhlwzEeNZP1Kvon908/V7aVvw8mbM3oSs0jao9QtZ2sP8AltOnxTX5h6f1rI1DXLn7eute2qg/8OJEGeqbyjPzhwrJCyr6J/dPt/GqYPZ3qVabcegX6G2FdoFqwMafi2x5w+gKz7pnT77bHgULj0j+IzrOV25g+SfnfNPL2n8K2De3ddd3s23LYlxpCFBPMFACgM9eIHZWbhDDytcTvaZnMjCK2WebhfKVtw8v/wATH6VP6U/lNf2G/wAp9p/jS02txh1J8ptxCpEgggjv/Gurq7duXitZU44oicpJyygD8PxreY/zOJypZ83hy9039D7f99WeTJ/MK2Skfoy3QXatqdeGFxwABH0UjPP6xJmOFPFcbGPD5SQt8DS1mqxHpVHwkv7tv1euuuihYTtCSQB1TmvaUc6OlRsnaK8j8W3nBPD1UoFhX0Vfun2mutG3PAG9R8LE52WQlbn0g7QjZr5bWJICZSc4UoA6Hw9NYa03KgOZjwJ/H9acNzdjrfsNoNoScRS2UjCRJSSqAfDxpPUlSFQQQoE5EQQRzHPn+FVw0YjzMB1B+FMri6nEJs6TdmoYummm0hKUsJEAfWXJ7Sc5Nd9Ew+ER925+nt/SqfeW4uX1NvXCTKkAIhJEpSSAY4SZ75q66KGyNoiQR725qPs+3saHAjDkE60UA3IK6pf3oH9+uPvV+s0z7nD4I2j/AKeH1RFLO87R923Pkn45eiTzNe1g9dNWT4Qk+53VBDhwHIgA66p1gnw1q725o2gdlVppx91Rgfp7fz4VoG/6fg3Zn3Y//mikjZ+z3H3EttJKlkgAAdnHlHboNa2Pe7dBT+zWmWwC4wEFI54U4Skd407hVMRI1kjLV42lzXUsu3LHwja/ep07z+Gtd78j4RufvD+n4/1quZW7avJVhKHG1AjEgiCk8Qe7Svr7rt2+pWEuOuGfIScyTwA4e2lOy/mZ+VfKXfhy9089EyPer08MAH/arTOYrOSPb246Vt25+7CrOwcC461wKUsDOPJMJy1IHLjNYmWT9E/unn6qRh3h8ryOyZI0tY0Fbh0YfJjX2nPzms76U7hStorScwhKQByBTJ9ZrROjERs1rh5Tn5zrSN0r7FcTdl/CS2tKfKAJGICMJ5HLLnNZYCBine6a8fkj2Xl0fbKQtq9dUkKLbKgjKYxIVJHoikoDTw9XtPLSrvdu+uUh5q2Eh5CkueTMJAMmfm5TJ7cs6qAyr6KuHzTyy/l+NdFjSHuJO9LMSCBS0zaI/wCW2+5vh/1BWYAfp7fz4VrzOxl3G76GkDy8CVJEESUrmM+cRWTvWTiDCm1pIIyKCD6Dx9jScM4eMfzFXlB8J7Ba10pJ+C2/ttflPCsmsB7839tH5v61pewuv2pst9p0grQpIblOHzAFAE9uk1m13YOsOYXEKQpJHnJjMH0HTtGc1GF8IMZ3BVptSH8kz9Kw+ET903w76l9D6P744RoGz+Kh+HrpU2rtR29exr8txQSnyEnQGAAB7T2VqvRluku1bW68Clx2AEnVKQZ8rkok6cIFUmIiw+R29UiMZ5MwWR7UHv7v3i/zn+Va10P/ALCvT45X5U/h28ayfabJ653yT56/mn6Z/D11rPRCkixXM/HL1EfNT+P4VON/g/ZTB/EKXemb9pY+6V+b+FUHR38pW/2lfkP86YOmRBNyxAJ97Ogn59UPR60f7St5BHlK1SfoGpj/ANL7H5VX/wAX3XPSEn4Sfn6Qj90fh20w9EiylN4RkQ2kjwCoyqV0obnOrd91MoKwUgOBIkjCICgNTlllypD2PvA9aB1LZCetRgViTw7OREnP+VDRxsOGt7KT+XJZVj/6h3/+YVw+aP4aU/u79rtdnWjzqOuW8nyiVYMwJnzTWZbA3aeu3UobQqJGJZScKRzJ045CtW303NLuz22WACpjCUpPzgkQR3nXvFLxAhD2tIG+qtEXkEhKiL+22xchpVr1Dqwo9chcnyUk+UnAnGPEGkra+zTbvuMkgqbUUkgawdY5xwr2sbt6yuEuBJQ4gnJaDxBBBBjh/GvF5bt08pUFxxwknCkmSTwA4e2la2MyHTy0kOdmGu61vojuyuxUkmQhxSU9xAVA7M6d6Xdw9gKtLNKHPjFErUORVw7wI8ZpirgzuDpHEbWujGCGAFFcloch6K6opKYvgSBpXPVJ5D0V3RQhfMAiIyrnqU8h6K7ooQuOpTyHorsCiihCi3Wy2nPjG0L+0kH118tdkMtGW2kIPNKQD6al0VOY1SigiiiioUrktg6geivnUp5D0V3RQhfEoA0AFeDtg2o4lNoUeZSCfSRUiii0LktDkPRQGwNAPRXVFCFx1Q5D0V9LQiIEHhFdUUIXizZNoMpQlJ+qkD1V7UUUIS7vbvHa2gQbhvGVkwAhKjAiScRGWY8SK73S27bXbal27eAJVhUChKTpIPkkiP4Vne1V/wBqbZDQKuqQrBIOiETiUOUmc663HuzYbUXbOGErJbOfGZbI79P9VdE4YcL+arpZeKc/a6Ww1x1KeQ9Fd18JrnLUgCNK+LbBEEAjkc6j2u1WXSQ262sgSQhaVQOZg5VCud77NtWFdy0FaEYxl2GNKsGuJoBRmCsWLNCJwISmdcKQJ74rvqU8h6K5trpDiQpCkrSdCkgg+IqBf7z2rCsLr7aFcioTzzAzFADiaCLAVmBXwtg6geivCx2k08nE04hxPNCgfVpUmoII3U7r4lAGgArzetUL89CVfaAPrr7cXKUJKlqSlI1KiAPSaqRvpZFWH3UzP2x69KlrXHUBQSBurJnZ7aM0NoT9lIHqFSK4adCgFJIIOhBkHuI1oddCUlSiEpAkkmAAOJJ0FRqVKOqTyHorpKQNMqjMbUaWkqQ62pKdSlYIHHMg5VEtN6bV13qm7htbmYCUqBJjWOdTlceSiwFT7/71rsUtKQhC8ZUDjnKBOUd9WG522Td2qX1IQlRKhCfqmOOelS9tsWqkpN11WEE4etIAk8sR1r32WyylpIYwdXmU9XGHM5xGWs00uZwgK16qgBz76dFLqM7sxpRlTTaj2oB9YqTVVe702rJwuXDSTyKxPiBpSmgk+FXJA3Vk20lIhIAHICK7qv2bt+3uPiXm3DySoE98axU9SgBJyqCCDqgEHZeT9k2vz0IV9pIPrFDFmhHmISn7KQPVVddb32bZwruWgeWMH0xUvZ+12XxLLqHB9RQMd4GYqxa8DUGlFglTKKKKorIooooQiiiihCKKKKEIooooQiiiihCKKKKEIooooQiiiihCKKKKEIooooQiqDfjb3uSycWDC1eQjniVlI7hJ8Kv6x3pa231t0lhJ8lkZ5jNSte+BAjtNacNFxJAOSVK/K1XfQ/sXC25cq1WcCD9VJlRHer1VA6Xdj9W81dIyxQlRn5yM0nsMZf6am7I6ULO3YbZQ29CEhM+TnlqfK4nM9/hUTerpFtLy0cZ6t0FQBQSE5KBkHzueXcTWxom/EcTKa+EglnDy2n7dbbQurRp3KSnygOChkr8RVjd/Fr+yezhz4Vl3RBt3C45bLOS/LRJnyh5wHORnP1a1G68xX2T6qxTx8OQtWiN+ZtrAN2A+46be3UEqfhKlTEJScR7h2DP01o6uh+26ogOOdZHnzlP2Y07O2lnogbBvlk8GlEZ81oB/rWx1sxcz2SUzT5SIIw5tuWBbL23dWSnrZpUKWS2QDMLmMSOROYHeCafNmdEbJbBuHHFukSrCrIGOEiVd51IpYt2QreGDp7pUYnkCr9BW0UYqZzKy6EiyiGMOu9aWIMhzZO1UoC5TiSFZ+e2v6Q5j8MNbY88EpKlGAASSeAFY70p/KiPu2uP1lVpu9qiLC5I16pfGOHOl4kZxG47kfsrRHKXDosvW+/tu+KAvAymSBOSUAxMfOWr9Yyim53ogtC3AW6FxkrECPFMRFIO5Tl8C6bFMmE4/MMDyo87TjprTWbnb30Pwa4VpmD2uyxvDQOVpTMpFuBJVZuhtd7Z20DZvKltSsBE5Aq81aZ0mRPfzFaNvp8nXX3S/VWZX+6u1Li4DzzJKwUeUFNjJJkZA1pu+Pydc8+pX+X0UifKZGOBFmrpMisNcOSxndti4uf7kyrChxWNecZJESqBoJ04mBWmbD6MGbZ1p4OrUtsznGE5RERIHLOqLoYYGK5XxhCeGQzJ7QJ4dlajRi53NeWN0H9UQRgtzFZ50y/szH3h/IaYOjz5Mtvsn86qoOmX9mY+9P5TV/0efJlv9lX51Ut/+lb6/urD+MfT9ksdJ2+i21+5GFYSQC4oHPyswgRplmeOffRu90SpLYXdrX1ihOBBjDMHylalVLo982/5cmbqIMfNnDlx0FbZV5XmBjWM0sWSqsaJHFzkq7A6PWbO465pSz5JThXB1jMGJ4VN3x2C5eW4ZbX1crSVKk+aJkQPO7qvaU99t/U2MIQkOPKE4SYCQTAKuJzGQGtZmOklkBGpTnBrWm9lBt+iG0CQFqdUqMziAHgAMhSbvTu85sm4adYdMKkpUTnKSJSrgQQfRl21a2u0dt3QxtgoQcwYQgEcIKhJHbpnVJvpa7QQhHu1eJMnBCknP/SBw4V0YuJnp7we1rK/Ll8LSO62bY+0A/btOjLrEJVHKRJHgamVQbh/J1t9jnPE8av65LxTiAtrTYRRRRVFKKKKKEIooooQiiiihCKKKKEIooooQiiiihCKKKKEIooooQiiiihCg7c2oLa3ceVohJMczoB4mBWUdHOwxe3bjz6QtKQSqQIK1z6YEn0VqO8W76LxrqnFLSiQo4CBJGkyDlxrndzdpqyaLbWIgqKiVGSTpwAyAFa45WxxOA8x/okvYXOF7Bef/Bll/lWf3BR/wZZf5Vn9wVdUVn4j+p+6Zkb0WI712J2btMLaGFOIOtgDKCfKSOzURwkVsabpLtv1iTKVoxA9hTNV28+57N8EdaVAomCggHOJGYOWQqXsfYaba3DCFLUkAgFZkgHgDGmdaJZWyMbfmCWxha49Fl/Q9+2u/cq4fXR7RWw0t7t7hsWTqnGlOFSk4DjIIgkHgBnkKZKripGyPzNUwsLW0VjVn/iL/wDIXw+qfbsrZaWmtwmE3nusKc6zGVxIwyQQcomIPOmWjESNky5eQAREwtu+qxrpT+VEfdtfmVWu3toHWltq0WkpP+oRVFt/cFi7fDzinAoBKYSQBCSSMiDzNMoqZpWuYwN3H9lDGEOcTzWH7tbVXsm/Wh5Jw+Y5lnE+Ssc+euhitetN5LZxGJD7ZET5wEccwcwe+vHeDdS3vAA8iSNFpyUOwK5dlKbnQwwVSH3QOUJJjvimvkhn8TzR+6o1r49BqE0tb42q7hDDbgccXPmZgQCc1acOFfd9Pk+6+6X6qhbv9HttaOBxGNTgBAUpXMZwAAKvtp7PS+y40skJcSUnDrByyrOTG14LLoJozFpzLPOhjzbnvRy5H099aZVFuzug1YhfVKWccTjIOnKAKvaMQ8SSFzdkRNLWgFZ50y/szH3h/KaYOjz5Mtvsn86qlby7rNXyEodKwEqxDAQOEcQeBqZsbZSLZhDKCSlAgFWuZJzjvq7pWmAM53+6qGHiFyy7pG2Iu1vU3jQ8lSkrmJwrTwPYYmOOdPu72/FtdNJV1iW1x5SFkAgjWJ1HaKvLq0Q4gocSFpORChINI9/0P2y1Ym3HGh9EQoeEiriWOVgbJoRzVcjmOJZsU3NbdYW6GkuoU4QThSZOWsxp41kXSO2UbVK1plJ6pQyyKRAI/wC0iaft2OjhmyeDqXHFqAIEwBmI0Aq33h3XYvUBLyZI81QyUO40RSxwyW3UUh7HSM13XdlvHbLaStDzeGBqoCMtCDmCOVZd0n71N3S0NsnG23JKwMipWWRPAAa8c6Yj0MsYp693DyhMx3xVyvo4tTbdQApKcQWpSSMSiJjESDlmctKtG6CJ4cCT8KHCR7aIpTNxPk62+7HrNX1Q9j7LTbMIZQSUoEAq11Jz9NTKxvNuJC0NFABFZvshy7v7i5Ld24y2hZwwmRBJAAzGgT6aetu3vU2zzn0EKPjGX41nO6+5JfsFPJccQ6srKMKoScJgYh2kGsktlwAXb+nhjIZJHkCyACRdHc6HsrfY207ljaYtHbj3QlSSScOaThxCeR7M8iDV5fb+2jSyhThJSYUUpJCT2kCPRS1uOw17iuHG0EXaELSpRJJmFEYZ0BPjIPZVPu+lz+znQHbRCHFKDnWhRckwM448RA4zShI5oFc9f7LbLhIZZHF4rLlaaptnW3UAeW3VPm923er2et5leagnq1Jz84iCK4sN4UW1iwu7dJWtAMmSpRVnkBrkRSdtyyKbCwswtK+tcKsSZwlKjCYnMj3yfCpW8DS/7ZbSC0nA0Op66cGQOkamZ7MuyrGR136fqlswURjEZOlvdexIboB2v0TtsPedi7xdSuSnzkkEEeBqK5v5aDH74SUGCAhRMiZgRmMjnpS1sZopu7q7L1utSGV9YlgK1AEHPLMoOhzPdXG5dqlnZlzdKSCtYczPICI7JUTMfpUiVxoeqS7AwNzO1I8IAvmdxdcutJrXvpbe5TchconDoZxROEiMqodlb8Lesbt1SsLjYkJSgwkKEIg/OJM8aprZAt931kxL68v9RCcu3CgkV7bw4Wdi2zKMJU91cxxyxkEjkohPjVTI469lpjwUDTkAJuTKCeg1PJMe7m3up2c2/eOmVSZVmcyYAAE6eirHYu99tdLKGlnGM8KklJjskUlb32Sm7vZ7IwBCEICC6D1eNJMlUdycu3tqTaMlW0kvu3FqFMIJcDIUDgCSJPAgYhOeWlSJHAhvSglSYOGRjpTu4OcK2GugqvbcUmfaO/FqytSFLUVJ84IQpWHvIEVNb3iYVb+6A4OqGqoOWcQREz2RSCu1Wx193Y3LLjKypTiHBmYJVEHU5wBlrVhc3ttd7NabdKLVTypQAmEFSFYZyjyT2kazwqRK7W/890t+AhAaW3VgE8xpZttWK16q/tN/bRxwIC1JKsklaFJBkwIJEZnSmAms3tb64t7q3tboMXSVHC2YClJEgTpkcpgjQTOVaOvQ91NjeXA2seOw7IXNybEb3d/oD9wl1zpCswkq6wmDEBCpy4xGnbVq3t1hTHXhwdUASVZ5RrPGeEc6Rujl63DV0HCgErJUFR5kdvDnVZsTagY2XcKU0l1tVxhbQucOaZBI5QB4xnSRM6gTWxXQk+mRZnMYHW1zRrWt9NBqE82G/wBaOuJbStQKoCcSFAEnQAkcakbX3vt7ZfVuKUVxJShJUQOZgQBWebwLdLll1jrCpUkobYEYE+Tqrjll4Zc6uNt7PKtpOOWd0hu5gBxtcjRIGRIgyAkx49xxXUf8+UH6fhw5pJNEE76WDWpy6DvW6c9mbxMPtKdbXKEecSCMOU+UCJGWdVaekSzxR1igJjGUKwZfWjTtpf3e2klxq+YuUNNhCffHWR5JzIJMakGTIy15VUll+3tQtt23urRJBCVpz876CvKCp4A+mgzOoEIZ9NhzuY69xWumovfKQT0GieN7b0J9zkXSmMS8sKCrrNPJMad/bU/bO8zFrHXLgnMJAJUc4yApK3xuw7b7McCMAUtJwjRIhOQ7BUrElO31dfEFsdSVaTAiJynJXLOakyEONdktuCaY2570DyQKs0aq6/fsmzYu8jF0D1K5KfOSQQod4NQnt/bNOOXDKFYSAhUyCQYEZgRrpS824le3wWIICD1pRp5pmYy1jxo6PLZJevyUgnrCJjgVLkZ8+zlUiRxIHcqH4GBjXSOug1pq9dTVE18J12Tthq5bDjKsSZjQggjUEHQil7pG3jNtbhDayl1w5QPmjzoOgOYHjUboq+IfjTrlaaaDTsr16VUj3Bp/7ieHf+FSXF0WbslxYeOL6gIjq0O5/pa9t19rtNWSnnLpbqMXlKcBlKgkSlI1In11N2bvzaPuBtCyFK83EkpxcoJEGaWt+WglmwKgOoxJ6wAeSfJTE+E1z0lOtLRahgpLxX5HVwThj6vCcNVzuboOVe60NwkWIcHG7eXa6U2uumvfbRNu1N7ba3cLbrmFYTjjCdM+MRwqdsvaaLhpLrc4FTEgg5GND3UjbWsku7eYS4kKT1SSQcxKUuESO8e2VaAwwlCQlCQlI0AEAdwFNY5zib2XPxUMMUceW8zgD25pftbmdpuo90qVCJ9z4CAnJPlBWh/nQ50g2YCj1hJScJSEKmeOUaCNaqNn/wCILj7kc/oo9v61E6ObZCkXxKUnyyMxw8sxJ4e3Klh7rodStrsNFk4klmmx7UN/b+6c2t42FWxuUrloCSQDIjWRrIqud6QrNOD3wnFyQo4ftZZHs1ypR3e+Q7wcMSv/AB8PRUi5skDd4HAmfJVMcS6M51qOK4ix0tWH0+Bry11n8zKNRzG+3JPl/tpllrrnHAlsxCuc6QBmZ7KgbJ31tbhwNoWQs6JWkpJynKcjSVtzJnZKnRLISjHOecImYy82fCY0qb0iOtLctBblJex+T1cEwYw+b9aCO41Jldqele6rH9PiOVpu3ZteQq99O2uoTpY7eZdecZQolxrz0lJEZxxEGi03gZccdbQuVM/GSCAmJHnERwNJ29jpsdoN3YEpdbUhf2gmAcu5H7p4mvfdln3Lsp25dRjW6FOKB+cDkkGeBBnuNSJDmy9L+yU7Ax8IStJ8WUD/ANHzD2r9QrQdI9ljw9YqJjHgVh9MVD3y349zuNNNqEkpU4cJMIJGaeGYnPOPHJQ23cuObOSoqtmmioFDDQ8qc5xEmRGcxzirvfFIw7LJAiW5MdiIz9vVSjK4tPst8eAw7JWWCbLhV3qBfQfpY7q92hthDj9kpu6U2hwylAbVDvlDInLDpGfOrLbW9lvaqCXVnGROFIKjHMgaDvpb3uUk7S2aUwRjMR9tPLKK8tiLQnbV37oKQsj3sr5TwnKcMacBTM5Brv8ACyDCxvja83QaTWl+Yirr7lN+yN4WLpBUyvEE+cIIKeOaTnVY50iWQRj6wkSRAQqctTEaZxNUGw8KtsXareOq6shZTOEmE6Rl52L8Yry6PbRBsLwlIJJWDlJgIkA+nhRxHGgO/wCil2BgjDnuuvAasA+K9DpyWgbO2i2+2lxpWJKtD3agjgRUmk7or/YP9xenhpNONOY7M0FcvFxCGZ8bdgSF4Xtih5BbcTiQYkZ5wZ4doosrJDLaW20hKEiEpHAeNe9FWobpGd2XLenTkoNlsRllxxxtsJW4ZWRPlZk5iY1NQXdyrNTnWFhGLU6wc5zToc6vKKjI08kwYiVpJDjfqVCuNisrdbdW2CtvzCZ8nuGlee1932LkAPNhcaHQjuIzqxoqco6KBNI0ghx02129FW2+7luhlTKWkhtfnp+lPM6mu/7DZ6j3P1Y6nTBnGs851zqfRUZR0QZpDqXHe9+fX1UB3YLCmAwW0loCAnlGkHUHtqK1uhapQ2jqQQ2orRJJhRjPXPzR6KuaKMreikYiUCg49dzv1ULamxmblGB5AWO3h3EZivPZe77FuCGW0pxa8SY5kyTVjRRlF3SrxpMmTMa6Xp9lQObiWSl4zbpnsJA1nzQY1qxu9iMOthtbSCgaCIiPoxmnwqdRQGNHJXdiJnEEvOm2p09FUbK3TtbZWJplKVaTmSO6SYq1Xoa6oqQANAqPkfI7M8knvqkTdTchCmXBeMDF1pKcRzjLQpPm9lNrmxGVM9QW09VEYYy/r21OoqjY2tFJ8+Mlmfnced1Zoeiom9x7JKQkMJgEK4zI0zmcuVSNqbrW1yQXmgtQETmDHeDn41a0VbI3akv8TNmzZzfWyoWz9issIKGm0pSdQBrlGc65VWHcOyx4uoTPKTH7sxFMFFBY08kNxEzSSHmzvqdfVQb7YjL3V9Y2lXVmUckkRoB3VztbYDFymHm0rjQnUdxGdWFFTlB5KjZpG0Q46ba7eigbK2GzbAhlsInUjU95OZrqx2MyyVltASXDK4nM5nie0+mptFAaByQZXuu3HXfXf1UPZuyWrcKDSAgKJUYnMnjma+7T2U1cIwPIC0yDBnUaHI9tS6KKFUo4j82ezfXmo9xs9txvq1oCkRGE56aVX7O3RtWF422UpVzzMd0kx4VcUVBaDrSs2aRrS0OIB3F7qEvYzJfFwUDrkjCF5yBBEaxxNTaKKkABUc5zqs3Sho2Q0H1PhADqhhK85I5axXyw2Kyxj6psI6wyqJzPp7am0UUFYyvIok8ufTb7clWsbu26GVspaAaXOJOcGfGa9FbDZLHUFsdV9DONZ5zrnU6ioyjop40l3mO978+vr3UJzYzKmQyptJaAACCJAA0io2y91La3XjaaSlWflZk56xJMeFW1FGUb0gTyBpaHGjuL3UPaeyGrhGB5AWmZg8+eWfGvc2ycGApBRGHCcxERHdXrRU0FTO6g29AqFncayTihhPlAAzJyGkSctBpUu93bt3WUMrbCkIACRJyAEQDM6dtWdFRkb0TTiZiQ4vNjuVWJ3btx1XvQ95+LzPk5zlnz50bW3bt7mOuaSsjKdDHKRnHZVnRRlbVUoE8ocHBxsc7Kh7O2O0w31bSAhJ1jj3nU+Nc2Gw2WUKbabCUKnEBMGddTU6ipoKplebtx1313UXZ2y22EYGkBCZJgTqdTnUqiigCtlVzi4242UUUUVKqiiiihCKKKKEIooooQiiiihCKKKKEIooooQiiiihCKKKKEIooooQiiiihCKKKKEIooooQiiiihCKKKKEIooooQiiiihCKKKKEIooooQiiiihCKKKKEIooooQiiiihCKKKKEL/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QSEBQUExQWFRUWGBgYGBgWGB8cHRwcFxccGRwaGBocHSYeGBkjHBccHy8iIycpLCwsGh4xNTAqNSYrLCkBCQoKDgwOGg8PGjAkHyUuLjY2LSwsMCwsLDA0NCwsLCwuLywsLCwsLCwsLC8sLCwsLCwsKiwsLCwsLCwsLCwsLP/AABEIAIQBfAMBIgACEQEDEQH/xAAcAAACAwEBAQEAAAAAAAAAAAAABgQFBwIDAQj/xABOEAABAwIDBAUFDQUGBQQDAAABAgMRAAQSITEFBkFRBxNhcYEiMpGx8BQjJTM1QlJicnOhssE0ktHh8RUkNlSCgxYmY6LCF0NT0oSTs//EABoBAAIDAQEAAAAAAAAAAAAAAAADAQIEBQb/xAA1EQABBAAEBAUCBAUFAAAAAAABAAIDEQQSITETQVFhIjJxgcEFkRQjodEzYrHh8DRDRFJy/9oADAMBAAIRAxEAPwDcapbrfOzbWpC7hCVJMKBmQeWlXVfnrfH5QufvVfm9s/CteFgEziCkzSFgsLe9nbUafR1jK0rRJGJJyka1Vr37sQSDctyO0845UmdDm1c37c8g4n8qu75tZzen31z7SuX0j7T4U+PBtMjmEnSv1SnTkNDhzX6Kc2yyljry4kNQDjnKDoarf+PbH/Mt+k/wpc2r/hxP3TXD6w4cP0rJCfb29jNEGEZIDZOhKJJy2q6Lfv8Ajyx/zLfpP8Kvpr88sbsXSsKksOFJgghORB0PtpWk9K231sW7bLZKS9OIjXCkDLxJE/1qkuFaHNbGbu1ZkxykuCu9p9INkwopU8FKGobGKO8jKfGvKw6SbF1QSHcBJgdYMIz7dB4msU2Vs5Vw+2yiApagkE6DLjHL8Ir32/sRdpcKZWUqUnCZToQoSMjn4ca0/gYvLZtK/EP3rRfotKgRIzB5V9rM+h/bq1By2UoqCQFok+aJgpHZMHsrTK5k0RieWla2PzttVO0d67VhZbdeQhYAOEzMHThxr7s3em1uF4GXkLXBMJOcCJOmmYrJulX5SX9236vbOvXol+Uf9pz1p9orb+EZweJZurSOMc+VbTRRVBtvfm0tVYXHJXxSgYiO+Mh4mue1jnGmi1pJA1Kv6KTLfpZslGCXEdqkZf8AaTTZZ3qHUBbagtJ0KTIqz4ns8wpQ17XbFVdxvrZtrUhdw2FJOEgk5EcNKm7K22zchSmHEuBJglPA61ge9H7bc/er7eJ9u2nToy2+zaWtwt9YSC4kAaknBoAP6DsrdLgw2PM2ydFmZOS6itWopT2Z0m2TzgQFKQSYBcTAJOmYJA8YprJrA+NzNHClpa4O2X2ilTafSZZMqw41OEZHq04gPGQPQa+7M6S7J5WHrC2Tp1icI/eEp/Gr8CSryn7KOI26tNVFcLdASVTkBM9gE0sf+p9h/wDMf/1r/wDrVGxuf5RakuA3KaqKoLvfq0bYS+XfJXOABJxKgwYSQDGWpgVavbSbQ11q1hCIBxKMaiR40GNw3CA4HmpVFJlz0s2STALi+1KMv+4g1Z7E36tLpWFtyFnRKxhJ7pyJ7quYJGiy0qBI0mgUwUUpdJG3OotCG3ereJSUAKAUQFAKI7I1rKBvle/5p397n7fwp0OEdK3MClvmDDRX6EoqBsbajb7QU24lwAAEpM5wJB7aqdsdIVnbKKFOY1DVLYxR2EzAPZNZxG5zsoGqaXACyUy0UoWPSlZOKgrU32uJgaxqCRTY08lSQpJCgdCDIPcah8bmeYUhrmu2K7opXe6SrBKikvGQSD72vUGD82pKt+bQW/ujrfe8RQDhIJUBJCUkAmrcGT/qfsozt6qbtTeO3tlBLzqWyoSAriPRXjY732jzgbbfQtaphImTHhSZv4LO6Nu87cqZxNEoHVFUpJmTGQ5RNV25uy7JF8ypq8U4sKOFBZUmThPE6e3OtLcOzh5jd+mn9EkyuzVpS1yio99tBtlBW6tKEDUqMf1PZSo90s2SVQC4rtSjL8SDWVkT3+UWnl7W7lOdFU+w97La7yZcBUBJSQQoeB18Jq1eeShJUohKRmSTAHeaq5paaIUgg6hd0Un3vSpYtmAtbnahEj0kialbJ6RbO4UEhzAo6BwYZ7jJH40wwSAWWlV4jLq0zUUUUlXRX563x/b7n71XLn7ZeNfoWvz1vj+33P3quH1uf610vp3nPosuJ8oXW521fc98y4ck4sKtPNX5J74mZ7Kq7z41z7SuX0j7R41wtkpwkg+Vmk4Rz9cjTxrg5/07fbOusGjNmWKzVLW9q/4cT901x+sOPH9ayRX9NPbl3Vrm1R/y4n7pvh9YcKyMj2j2/nFZcHs71KdNuPQLedhb12nUMINy1jwNpw4xM4QIjnOVJvTOffrb7C+P1hw8NaWdj7qXZdZX7ncw40KxYcoJBnXSPRTL0z/HW/2F8J+cPaONIjiZHOMpu7THPLozY6JY3B+Urb7fZ9E/z76n9KXymv7DX5T7TwqBuEPhK2+3y+qfbsmK2u9etQv30s48px4Z7Nc6viJeFMDV6fKrGzOyr5rLeiA/35X3KuX0k1stV1i7bFcMlrFHzMMx4cKsa5uIl4r81UtUTMjaWI9Kvykv7tv1e2XjXr0S/KP+05y5p9pry6VflFf3bfDs9s69eiUfCP8AtOcI4p9HdXW/4vt8LJ/ve607fTaarexfcQYUEwk8QVEJkdomawFAKlAEnM6yDqeZ9fGv0RvBsZF1bqZcUUpVBJTE+SZykHlWT7X2Xsu2V5Dz7ziTOFsIiRnBVhj0TWbAyBrSANfRMxDSTfJVO+m7YsbkNJWpYKEqBMA5yCPSnwn0snQ9tJQuXGZOBSCoDkUkZjlIOvHwFKe9G8S718urSE+SEpSBokaZnXM68dKveiaf7R/23OH2fbsrVK0/hzn3pJYRxfD1VBvR+3XOvxq+XM+08KmbF3ZD9ldXBWUliMIyg5SZ48ahbzj++3P3y+Hafbtpo3O+SNo+HD6o9uzwq8ji2NpHZVaAXEHukT+XEev9eFarvptxaNj2qQo430NhR4kBAUoeJgemsqA/T5vZ7ZU/7/j4O2Z93y/6bfoqJmgyMB6/CmM01yTthbN90XLTMkBxaUkiCQDxHhxrreDZYt7l1kEqDasIUYk+3LxqVuWPhC1+9RqPb0eNd79D4Ruftnh3e00zMeLl5V8qtDJfdPnRptpTti+ysklkEJJM+SpJgT2EGsmPtpz5enKtF6Jx73e5fMHDsVw/Ss6I9o7fbPjSoWhsrwOyY83G33XbrylAAkkJBSnMZDWB2STnxmm7pK2otbzTMnA002QJyxKQCTHPQdlMfRtubbO2vXvNJcUtSwAsSAAY83STE1M3y3OsSs3Fy+tqQAAMMeSAkBIwkkxGQpTsSzihtbXy5qzYnZL60kHdrdYXTF05iUksIxJAiFGCc+yE+M0vtrIIKSQQQQQRIy1HI9vCmk7yM2jb7NkHFB9OFTjwGWRHkJSBwOpOXKlQDs5cOz2761MzEuJ25JLqAAC0jfiyN1s63vlLzS2gKTh84rUATPDnFZv/AC4j1/rwrT9p/wCG2+5vh/1B6KzAD9Pm+3opWG8rh0JCtLuD1AWs3dkvZWx3QhwqW4oQoDCR1gAMCTmByrKWG8S0p+koDhxMT6s61zpSHwY39trh9U+isnsPjW8vno+b9Ye0dk1XCG2Fx3JV5hTg0bKz3v2ALO6LKVKUkJSoFUT5Xd3afrTp0O7XUS9bqMpAC0TwzggdhkH01Q9Kw+ET903w7/RUvogH99X92rhHzh6O6qyePDW7ohnhloJN2n8e79tfL6Z/nXk4+opCSSUpxQJGWLM+k8eNeu1B7+7l89fD659u2n7ov3RYuGnHn2w5CyhKVDycgCSRxJnwitEkgiZmKW1he6gqTfn4nZ+v7KOXP27qj9Hfylb66q5fQPt21ddL1ulD1shCQlKWiAEpyAxQABw7uNUnR58pW/2lcPqH8fVpSWG8MT2PyrO0kVj0qbWU5fFqTgZCQBOWIiVHvzAnhHbVTu5u2m5ZulqWUlhvGmADJzyPIZcDXp0g/KVxl85PCfmj2jjVfsjaVw2h1DAVhcThcAbxSM+wxxz4VeNpEIDdNAocRxDahWl0ttaVoJStJBBBGo7fblWkdJW3lO2FphyDwC1AdgBjtzOnZWdDZrv/AMTnD/2jw8PwrRdrbru3GxbQtoJdZSCUFMKIORAB0IyPpqs+QPY49VMdlrh2SZuhsJN5doZUopSoKJIgnyROXoGdV207PqXnWpnq1qROWeFUfpp41zaXS2XAtslC0HIhOYPdzz08aft39/7ZxQF7bMhSjm6lpMEk+csQTrqRTJC9hzAWOiq0NIo6FOfR1fqd2c0VmSMSJJmQlRAz45RnTLUexQ2G09UEBs5pwABOeciMs6kV5+QhziQF0mimgIr89b4j4QuefWq7ePr7K/QtfnzfBom/ucj8YrPCfpert/St/wBP859FnxPlCnbT2VOyLR8AeQtxtWXBS5T+I17aV49vH1/1rWt39lG42ApqPKIcKZHzkqKhlwzEeNZP1Kvon908/V7aVvw8mbM3oSs0jao9QtZ2sP8AltOnxTX5h6f1rI1DXLn7eute2qg/8OJEGeqbyjPzhwrJCyr6J/dPt/GqYPZ3qVabcegX6G2FdoFqwMafi2x5w+gKz7pnT77bHgULj0j+IzrOV25g+SfnfNPL2n8K2De3ddd3s23LYlxpCFBPMFACgM9eIHZWbhDDytcTvaZnMjCK2WebhfKVtw8v/wATH6VP6U/lNf2G/wAp9p/jS02txh1J8ptxCpEgggjv/Gurq7duXitZU44oicpJyygD8PxreY/zOJypZ83hy9039D7f99WeTJ/MK2Skfoy3QXatqdeGFxwABH0UjPP6xJmOFPFcbGPD5SQt8DS1mqxHpVHwkv7tv1euuuihYTtCSQB1TmvaUc6OlRsnaK8j8W3nBPD1UoFhX0Vfun2mutG3PAG9R8LE52WQlbn0g7QjZr5bWJICZSc4UoA6Hw9NYa03KgOZjwJ/H9acNzdjrfsNoNoScRS2UjCRJSSqAfDxpPUlSFQQQoE5EQQRzHPn+FVw0YjzMB1B+FMri6nEJs6TdmoYummm0hKUsJEAfWXJ7Sc5Nd9Ew+ER925+nt/SqfeW4uX1NvXCTKkAIhJEpSSAY4SZ75q66KGyNoiQR725qPs+3saHAjDkE60UA3IK6pf3oH9+uPvV+s0z7nD4I2j/AKeH1RFLO87R923Pkn45eiTzNe1g9dNWT4Qk+53VBDhwHIgA66p1gnw1q725o2gdlVppx91Rgfp7fz4VoG/6fg3Zn3Y//mikjZ+z3H3EttJKlkgAAdnHlHboNa2Pe7dBT+zWmWwC4wEFI54U4Skd407hVMRI1kjLV42lzXUsu3LHwja/ep07z+Gtd78j4RufvD+n4/1quZW7avJVhKHG1AjEgiCk8Qe7Svr7rt2+pWEuOuGfIScyTwA4e2lOy/mZ+VfKXfhy9089EyPer08MAH/arTOYrOSPb246Vt25+7CrOwcC461wKUsDOPJMJy1IHLjNYmWT9E/unn6qRh3h8ryOyZI0tY0Fbh0YfJjX2nPzms76U7hStorScwhKQByBTJ9ZrROjERs1rh5Tn5zrSN0r7FcTdl/CS2tKfKAJGICMJ5HLLnNZYCBine6a8fkj2Xl0fbKQtq9dUkKLbKgjKYxIVJHoikoDTw9XtPLSrvdu+uUh5q2Eh5CkueTMJAMmfm5TJ7cs6qAyr6KuHzTyy/l+NdFjSHuJO9LMSCBS0zaI/wCW2+5vh/1BWYAfp7fz4VrzOxl3G76GkDy8CVJEESUrmM+cRWTvWTiDCm1pIIyKCD6Dx9jScM4eMfzFXlB8J7Ba10pJ+C2/ttflPCsmsB7839tH5v61pewuv2pst9p0grQpIblOHzAFAE9uk1m13YOsOYXEKQpJHnJjMH0HTtGc1GF8IMZ3BVptSH8kz9Kw+ET903w76l9D6P744RoGz+Kh+HrpU2rtR29exr8txQSnyEnQGAAB7T2VqvRluku1bW68Clx2AEnVKQZ8rkok6cIFUmIiw+R29UiMZ5MwWR7UHv7v3i/zn+Va10P/ALCvT45X5U/h28ayfabJ653yT56/mn6Z/D11rPRCkixXM/HL1EfNT+P4VON/g/ZTB/EKXemb9pY+6V+b+FUHR38pW/2lfkP86YOmRBNyxAJ97Ogn59UPR60f7St5BHlK1SfoGpj/ANL7H5VX/wAX3XPSEn4Sfn6Qj90fh20w9EiylN4RkQ2kjwCoyqV0obnOrd91MoKwUgOBIkjCICgNTlllypD2PvA9aB1LZCetRgViTw7OREnP+VDRxsOGt7KT+XJZVj/6h3/+YVw+aP4aU/u79rtdnWjzqOuW8nyiVYMwJnzTWZbA3aeu3UobQqJGJZScKRzJ045CtW303NLuz22WACpjCUpPzgkQR3nXvFLxAhD2tIG+qtEXkEhKiL+22xchpVr1Dqwo9chcnyUk+UnAnGPEGkra+zTbvuMkgqbUUkgawdY5xwr2sbt6yuEuBJQ4gnJaDxBBBBjh/GvF5bt08pUFxxwknCkmSTwA4e2la2MyHTy0kOdmGu61vojuyuxUkmQhxSU9xAVA7M6d6Xdw9gKtLNKHPjFErUORVw7wI8ZpirgzuDpHEbWujGCGAFFcloch6K6opKYvgSBpXPVJ5D0V3RQhfMAiIyrnqU8h6K7ooQuOpTyHorsCiihCi3Wy2nPjG0L+0kH118tdkMtGW2kIPNKQD6al0VOY1SigiiiioUrktg6geivnUp5D0V3RQhfEoA0AFeDtg2o4lNoUeZSCfSRUiii0LktDkPRQGwNAPRXVFCFx1Q5D0V9LQiIEHhFdUUIXizZNoMpQlJ+qkD1V7UUUIS7vbvHa2gQbhvGVkwAhKjAiScRGWY8SK73S27bXbal27eAJVhUChKTpIPkkiP4Vne1V/wBqbZDQKuqQrBIOiETiUOUmc663HuzYbUXbOGErJbOfGZbI79P9VdE4YcL+arpZeKc/a6Ww1x1KeQ9Fd18JrnLUgCNK+LbBEEAjkc6j2u1WXSQ262sgSQhaVQOZg5VCud77NtWFdy0FaEYxl2GNKsGuJoBRmCsWLNCJwISmdcKQJ74rvqU8h6K5trpDiQpCkrSdCkgg+IqBf7z2rCsLr7aFcioTzzAzFADiaCLAVmBXwtg6geivCx2k08nE04hxPNCgfVpUmoII3U7r4lAGgArzetUL89CVfaAPrr7cXKUJKlqSlI1KiAPSaqRvpZFWH3UzP2x69KlrXHUBQSBurJnZ7aM0NoT9lIHqFSK4adCgFJIIOhBkHuI1oddCUlSiEpAkkmAAOJJ0FRqVKOqTyHorpKQNMqjMbUaWkqQ62pKdSlYIHHMg5VEtN6bV13qm7htbmYCUqBJjWOdTlceSiwFT7/71rsUtKQhC8ZUDjnKBOUd9WG522Td2qX1IQlRKhCfqmOOelS9tsWqkpN11WEE4etIAk8sR1r32WyylpIYwdXmU9XGHM5xGWs00uZwgK16qgBz76dFLqM7sxpRlTTaj2oB9YqTVVe702rJwuXDSTyKxPiBpSmgk+FXJA3Vk20lIhIAHICK7qv2bt+3uPiXm3DySoE98axU9SgBJyqCCDqgEHZeT9k2vz0IV9pIPrFDFmhHmISn7KQPVVddb32bZwruWgeWMH0xUvZ+12XxLLqHB9RQMd4GYqxa8DUGlFglTKKKKorIooooQiiiihCKKKKEIooooQiiiihCKKKKEIooooQiiiihCKKKKEIooooQiqDfjb3uSycWDC1eQjniVlI7hJ8Kv6x3pa231t0lhJ8lkZ5jNSte+BAjtNacNFxJAOSVK/K1XfQ/sXC25cq1WcCD9VJlRHer1VA6Xdj9W81dIyxQlRn5yM0nsMZf6am7I6ULO3YbZQ29CEhM+TnlqfK4nM9/hUTerpFtLy0cZ6t0FQBQSE5KBkHzueXcTWxom/EcTKa+EglnDy2n7dbbQurRp3KSnygOChkr8RVjd/Fr+yezhz4Vl3RBt3C45bLOS/LRJnyh5wHORnP1a1G68xX2T6qxTx8OQtWiN+ZtrAN2A+46be3UEqfhKlTEJScR7h2DP01o6uh+26ogOOdZHnzlP2Y07O2lnogbBvlk8GlEZ81oB/rWx1sxcz2SUzT5SIIw5tuWBbL23dWSnrZpUKWS2QDMLmMSOROYHeCafNmdEbJbBuHHFukSrCrIGOEiVd51IpYt2QreGDp7pUYnkCr9BW0UYqZzKy6EiyiGMOu9aWIMhzZO1UoC5TiSFZ+e2v6Q5j8MNbY88EpKlGAASSeAFY70p/KiPu2uP1lVpu9qiLC5I16pfGOHOl4kZxG47kfsrRHKXDosvW+/tu+KAvAymSBOSUAxMfOWr9Yyim53ogtC3AW6FxkrECPFMRFIO5Tl8C6bFMmE4/MMDyo87TjprTWbnb30Pwa4VpmD2uyxvDQOVpTMpFuBJVZuhtd7Z20DZvKltSsBE5Aq81aZ0mRPfzFaNvp8nXX3S/VWZX+6u1Li4DzzJKwUeUFNjJJkZA1pu+Pydc8+pX+X0UifKZGOBFmrpMisNcOSxndti4uf7kyrChxWNecZJESqBoJ04mBWmbD6MGbZ1p4OrUtsznGE5RERIHLOqLoYYGK5XxhCeGQzJ7QJ4dlajRi53NeWN0H9UQRgtzFZ50y/szH3h/IaYOjz5Mtvsn86qoOmX9mY+9P5TV/0efJlv9lX51Ut/+lb6/urD+MfT9ksdJ2+i21+5GFYSQC4oHPyswgRplmeOffRu90SpLYXdrX1ihOBBjDMHylalVLo982/5cmbqIMfNnDlx0FbZV5XmBjWM0sWSqsaJHFzkq7A6PWbO465pSz5JThXB1jMGJ4VN3x2C5eW4ZbX1crSVKk+aJkQPO7qvaU99t/U2MIQkOPKE4SYCQTAKuJzGQGtZmOklkBGpTnBrWm9lBt+iG0CQFqdUqMziAHgAMhSbvTu85sm4adYdMKkpUTnKSJSrgQQfRl21a2u0dt3QxtgoQcwYQgEcIKhJHbpnVJvpa7QQhHu1eJMnBCknP/SBw4V0YuJnp7we1rK/Ll8LSO62bY+0A/btOjLrEJVHKRJHgamVQbh/J1t9jnPE8av65LxTiAtrTYRRRRVFKKKKKEIooooQiiiihCKKKKEIooooQiiiihCKKKKEIooooQiiiihCg7c2oLa3ceVohJMczoB4mBWUdHOwxe3bjz6QtKQSqQIK1z6YEn0VqO8W76LxrqnFLSiQo4CBJGkyDlxrndzdpqyaLbWIgqKiVGSTpwAyAFa45WxxOA8x/okvYXOF7Bef/Bll/lWf3BR/wZZf5Vn9wVdUVn4j+p+6Zkb0WI712J2btMLaGFOIOtgDKCfKSOzURwkVsabpLtv1iTKVoxA9hTNV28+57N8EdaVAomCggHOJGYOWQqXsfYaba3DCFLUkAgFZkgHgDGmdaJZWyMbfmCWxha49Fl/Q9+2u/cq4fXR7RWw0t7t7hsWTqnGlOFSk4DjIIgkHgBnkKZKripGyPzNUwsLW0VjVn/iL/wDIXw+qfbsrZaWmtwmE3nusKc6zGVxIwyQQcomIPOmWjESNky5eQAREwtu+qxrpT+VEfdtfmVWu3toHWltq0WkpP+oRVFt/cFi7fDzinAoBKYSQBCSSMiDzNMoqZpWuYwN3H9lDGEOcTzWH7tbVXsm/Wh5Jw+Y5lnE+Ssc+euhitetN5LZxGJD7ZET5wEccwcwe+vHeDdS3vAA8iSNFpyUOwK5dlKbnQwwVSH3QOUJJjvimvkhn8TzR+6o1r49BqE0tb42q7hDDbgccXPmZgQCc1acOFfd9Pk+6+6X6qhbv9HttaOBxGNTgBAUpXMZwAAKvtp7PS+y40skJcSUnDrByyrOTG14LLoJozFpzLPOhjzbnvRy5H099aZVFuzug1YhfVKWccTjIOnKAKvaMQ8SSFzdkRNLWgFZ50y/szH3h/KaYOjz5Mtvsn86qlby7rNXyEodKwEqxDAQOEcQeBqZsbZSLZhDKCSlAgFWuZJzjvq7pWmAM53+6qGHiFyy7pG2Iu1vU3jQ8lSkrmJwrTwPYYmOOdPu72/FtdNJV1iW1x5SFkAgjWJ1HaKvLq0Q4gocSFpORChINI9/0P2y1Ym3HGh9EQoeEiriWOVgbJoRzVcjmOJZsU3NbdYW6GkuoU4QThSZOWsxp41kXSO2UbVK1plJ6pQyyKRAI/wC0iaft2OjhmyeDqXHFqAIEwBmI0Aq33h3XYvUBLyZI81QyUO40RSxwyW3UUh7HSM13XdlvHbLaStDzeGBqoCMtCDmCOVZd0n71N3S0NsnG23JKwMipWWRPAAa8c6Yj0MsYp693DyhMx3xVyvo4tTbdQApKcQWpSSMSiJjESDlmctKtG6CJ4cCT8KHCR7aIpTNxPk62+7HrNX1Q9j7LTbMIZQSUoEAq11Jz9NTKxvNuJC0NFABFZvshy7v7i5Ld24y2hZwwmRBJAAzGgT6aetu3vU2zzn0EKPjGX41nO6+5JfsFPJccQ6srKMKoScJgYh2kGsktlwAXb+nhjIZJHkCyACRdHc6HsrfY207ljaYtHbj3QlSSScOaThxCeR7M8iDV5fb+2jSyhThJSYUUpJCT2kCPRS1uOw17iuHG0EXaELSpRJJmFEYZ0BPjIPZVPu+lz+znQHbRCHFKDnWhRckwM448RA4zShI5oFc9f7LbLhIZZHF4rLlaaptnW3UAeW3VPm923er2et5leagnq1Jz84iCK4sN4UW1iwu7dJWtAMmSpRVnkBrkRSdtyyKbCwswtK+tcKsSZwlKjCYnMj3yfCpW8DS/7ZbSC0nA0Op66cGQOkamZ7MuyrGR136fqlswURjEZOlvdexIboB2v0TtsPedi7xdSuSnzkkEEeBqK5v5aDH74SUGCAhRMiZgRmMjnpS1sZopu7q7L1utSGV9YlgK1AEHPLMoOhzPdXG5dqlnZlzdKSCtYczPICI7JUTMfpUiVxoeqS7AwNzO1I8IAvmdxdcutJrXvpbe5TchconDoZxROEiMqodlb8Lesbt1SsLjYkJSgwkKEIg/OJM8aprZAt931kxL68v9RCcu3CgkV7bw4Wdi2zKMJU91cxxyxkEjkohPjVTI469lpjwUDTkAJuTKCeg1PJMe7m3up2c2/eOmVSZVmcyYAAE6eirHYu99tdLKGlnGM8KklJjskUlb32Sm7vZ7IwBCEICC6D1eNJMlUdycu3tqTaMlW0kvu3FqFMIJcDIUDgCSJPAgYhOeWlSJHAhvSglSYOGRjpTu4OcK2GugqvbcUmfaO/FqytSFLUVJ84IQpWHvIEVNb3iYVb+6A4OqGqoOWcQREz2RSCu1Wx193Y3LLjKypTiHBmYJVEHU5wBlrVhc3ttd7NabdKLVTypQAmEFSFYZyjyT2kazwqRK7W/890t+AhAaW3VgE8xpZttWK16q/tN/bRxwIC1JKsklaFJBkwIJEZnSmAms3tb64t7q3tboMXSVHC2YClJEgTpkcpgjQTOVaOvQ91NjeXA2seOw7IXNybEb3d/oD9wl1zpCswkq6wmDEBCpy4xGnbVq3t1hTHXhwdUASVZ5RrPGeEc6Rujl63DV0HCgErJUFR5kdvDnVZsTagY2XcKU0l1tVxhbQucOaZBI5QB4xnSRM6gTWxXQk+mRZnMYHW1zRrWt9NBqE82G/wBaOuJbStQKoCcSFAEnQAkcakbX3vt7ZfVuKUVxJShJUQOZgQBWebwLdLll1jrCpUkobYEYE+Tqrjll4Zc6uNt7PKtpOOWd0hu5gBxtcjRIGRIgyAkx49xxXUf8+UH6fhw5pJNEE76WDWpy6DvW6c9mbxMPtKdbXKEecSCMOU+UCJGWdVaekSzxR1igJjGUKwZfWjTtpf3e2klxq+YuUNNhCffHWR5JzIJMakGTIy15VUll+3tQtt23urRJBCVpz876CvKCp4A+mgzOoEIZ9NhzuY69xWumovfKQT0GieN7b0J9zkXSmMS8sKCrrNPJMad/bU/bO8zFrHXLgnMJAJUc4yApK3xuw7b7McCMAUtJwjRIhOQ7BUrElO31dfEFsdSVaTAiJynJXLOakyEONdktuCaY2570DyQKs0aq6/fsmzYu8jF0D1K5KfOSQQod4NQnt/bNOOXDKFYSAhUyCQYEZgRrpS824le3wWIICD1pRp5pmYy1jxo6PLZJevyUgnrCJjgVLkZ8+zlUiRxIHcqH4GBjXSOug1pq9dTVE18J12Tthq5bDjKsSZjQggjUEHQil7pG3jNtbhDayl1w5QPmjzoOgOYHjUboq+IfjTrlaaaDTsr16VUj3Bp/7ieHf+FSXF0WbslxYeOL6gIjq0O5/pa9t19rtNWSnnLpbqMXlKcBlKgkSlI1In11N2bvzaPuBtCyFK83EkpxcoJEGaWt+WglmwKgOoxJ6wAeSfJTE+E1z0lOtLRahgpLxX5HVwThj6vCcNVzuboOVe60NwkWIcHG7eXa6U2uumvfbRNu1N7ba3cLbrmFYTjjCdM+MRwqdsvaaLhpLrc4FTEgg5GND3UjbWsku7eYS4kKT1SSQcxKUuESO8e2VaAwwlCQlCQlI0AEAdwFNY5zib2XPxUMMUceW8zgD25pftbmdpuo90qVCJ9z4CAnJPlBWh/nQ50g2YCj1hJScJSEKmeOUaCNaqNn/wCILj7kc/oo9v61E6ObZCkXxKUnyyMxw8sxJ4e3Klh7rodStrsNFk4klmmx7UN/b+6c2t42FWxuUrloCSQDIjWRrIqud6QrNOD3wnFyQo4ftZZHs1ypR3e+Q7wcMSv/AB8PRUi5skDd4HAmfJVMcS6M51qOK4ix0tWH0+Bry11n8zKNRzG+3JPl/tpllrrnHAlsxCuc6QBmZ7KgbJ31tbhwNoWQs6JWkpJynKcjSVtzJnZKnRLISjHOecImYy82fCY0qb0iOtLctBblJex+T1cEwYw+b9aCO41Jldqele6rH9PiOVpu3ZteQq99O2uoTpY7eZdecZQolxrz0lJEZxxEGi03gZccdbQuVM/GSCAmJHnERwNJ29jpsdoN3YEpdbUhf2gmAcu5H7p4mvfdln3Lsp25dRjW6FOKB+cDkkGeBBnuNSJDmy9L+yU7Ax8IStJ8WUD/ANHzD2r9QrQdI9ljw9YqJjHgVh9MVD3y349zuNNNqEkpU4cJMIJGaeGYnPOPHJQ23cuObOSoqtmmioFDDQ8qc5xEmRGcxzirvfFIw7LJAiW5MdiIz9vVSjK4tPst8eAw7JWWCbLhV3qBfQfpY7q92hthDj9kpu6U2hwylAbVDvlDInLDpGfOrLbW9lvaqCXVnGROFIKjHMgaDvpb3uUk7S2aUwRjMR9tPLKK8tiLQnbV37oKQsj3sr5TwnKcMacBTM5Brv8ACyDCxvja83QaTWl+Yirr7lN+yN4WLpBUyvEE+cIIKeOaTnVY50iWQRj6wkSRAQqctTEaZxNUGw8KtsXareOq6shZTOEmE6Rl52L8Yry6PbRBsLwlIJJWDlJgIkA+nhRxHGgO/wCil2BgjDnuuvAasA+K9DpyWgbO2i2+2lxpWJKtD3agjgRUmk7or/YP9xenhpNONOY7M0FcvFxCGZ8bdgSF4Xtih5BbcTiQYkZ5wZ4doosrJDLaW20hKEiEpHAeNe9FWobpGd2XLenTkoNlsRllxxxtsJW4ZWRPlZk5iY1NQXdyrNTnWFhGLU6wc5zToc6vKKjI08kwYiVpJDjfqVCuNisrdbdW2CtvzCZ8nuGlee1932LkAPNhcaHQjuIzqxoqco6KBNI0ghx02129FW2+7luhlTKWkhtfnp+lPM6mu/7DZ6j3P1Y6nTBnGs851zqfRUZR0QZpDqXHe9+fX1UB3YLCmAwW0loCAnlGkHUHtqK1uhapQ2jqQQ2orRJJhRjPXPzR6KuaKMreikYiUCg49dzv1ULamxmblGB5AWO3h3EZivPZe77FuCGW0pxa8SY5kyTVjRRlF3SrxpMmTMa6Xp9lQObiWSl4zbpnsJA1nzQY1qxu9iMOthtbSCgaCIiPoxmnwqdRQGNHJXdiJnEEvOm2p09FUbK3TtbZWJplKVaTmSO6SYq1Xoa6oqQANAqPkfI7M8knvqkTdTchCmXBeMDF1pKcRzjLQpPm9lNrmxGVM9QW09VEYYy/r21OoqjY2tFJ8+Mlmfnced1Zoeiom9x7JKQkMJgEK4zI0zmcuVSNqbrW1yQXmgtQETmDHeDn41a0VbI3akv8TNmzZzfWyoWz9issIKGm0pSdQBrlGc65VWHcOyx4uoTPKTH7sxFMFFBY08kNxEzSSHmzvqdfVQb7YjL3V9Y2lXVmUckkRoB3VztbYDFymHm0rjQnUdxGdWFFTlB5KjZpG0Q46ba7eigbK2GzbAhlsInUjU95OZrqx2MyyVltASXDK4nM5nie0+mptFAaByQZXuu3HXfXf1UPZuyWrcKDSAgKJUYnMnjma+7T2U1cIwPIC0yDBnUaHI9tS6KKFUo4j82ezfXmo9xs9txvq1oCkRGE56aVX7O3RtWF422UpVzzMd0kx4VcUVBaDrSs2aRrS0OIB3F7qEvYzJfFwUDrkjCF5yBBEaxxNTaKKkABUc5zqs3Sho2Q0H1PhADqhhK85I5axXyw2Kyxj6psI6wyqJzPp7am0UUFYyvIok8ufTb7clWsbu26GVspaAaXOJOcGfGa9FbDZLHUFsdV9DONZ5zrnU6ioyjop40l3mO978+vr3UJzYzKmQyptJaAACCJAA0io2y91La3XjaaSlWflZk56xJMeFW1FGUb0gTyBpaHGjuL3UPaeyGrhGB5AWmZg8+eWfGvc2ycGApBRGHCcxERHdXrRU0FTO6g29AqFncayTihhPlAAzJyGkSctBpUu93bt3WUMrbCkIACRJyAEQDM6dtWdFRkb0TTiZiQ4vNjuVWJ3btx1XvQ95+LzPk5zlnz50bW3bt7mOuaSsjKdDHKRnHZVnRRlbVUoE8ocHBxsc7Kh7O2O0w31bSAhJ1jj3nU+Nc2Gw2WUKbabCUKnEBMGddTU6ipoKplebtx1313UXZ2y22EYGkBCZJgTqdTnUqiigCtlVzi4242UUUUVKqiiiihCKKKKEIooooQiiiihCKKKKEIooooQiiiihCKKKKEIooooQiiiihCKKKKEIooooQiiiihCKKKKEIooooQiiiihCKKKKEIooooQiiiihCKKKKEIooooQiiiihCKKKKEL//2Q=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file:///D:\yzcao\Study\Qual\Drawing1\Drawing\~Page-1\Script%20(client-side)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emf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file:///D:\yzcao\Study\Qual\Drawing1\Drawing\~Page-1\Generic.9" TargetMode="External"/><Relationship Id="rId4" Type="http://schemas.openxmlformats.org/officeDocument/2006/relationships/oleObject" Target="file:///D:\yzcao\Study\Qual\Drawing1\Drawing\~Page-1\HTML" TargetMode="External"/><Relationship Id="rId9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access-control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hyperlink" Target="http://msdn.microsoft.com/en-us/library/dd573303(VS.85).aspx" TargetMode="External"/><Relationship Id="rId4" Type="http://schemas.openxmlformats.org/officeDocument/2006/relationships/hyperlink" Target="http://tools.ietf.org/html/draft-abarth-origin-00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file:///D:\yzcao\Study\WebPrinciple\CNNExample.vsd\Drawing\~Page-1\Sheet.1" TargetMode="Externa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bank.com/transfer.do?acct=A&amp;amount=1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Redefining Web Browser Principals with </a:t>
            </a:r>
            <a:r>
              <a:rPr lang="en-US" dirty="0" smtClean="0"/>
              <a:t>a Configurable </a:t>
            </a:r>
            <a:r>
              <a:rPr lang="en-US" dirty="0"/>
              <a:t>Origin </a:t>
            </a:r>
            <a:r>
              <a:rPr lang="en-US" dirty="0" smtClean="0"/>
              <a:t>Policy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4114800"/>
            <a:ext cx="9372600" cy="1752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Yinzhi Cao, </a:t>
            </a:r>
            <a:r>
              <a:rPr lang="en-US" sz="2200" dirty="0" err="1">
                <a:solidFill>
                  <a:schemeClr val="tx1"/>
                </a:solidFill>
              </a:rPr>
              <a:t>Vaibhav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Rastogi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Zhichun</a:t>
            </a:r>
            <a:r>
              <a:rPr lang="en-US" sz="2200" dirty="0">
                <a:solidFill>
                  <a:schemeClr val="tx1"/>
                </a:solidFill>
              </a:rPr>
              <a:t> Li</a:t>
            </a:r>
            <a:r>
              <a:rPr lang="en-US" sz="2200" dirty="0" smtClean="0">
                <a:solidFill>
                  <a:schemeClr val="tx1"/>
                </a:solidFill>
              </a:rPr>
              <a:t>†, </a:t>
            </a:r>
            <a:r>
              <a:rPr lang="en-US" sz="2200" dirty="0">
                <a:solidFill>
                  <a:schemeClr val="tx1"/>
                </a:solidFill>
              </a:rPr>
              <a:t>Yan Chen and </a:t>
            </a:r>
            <a:r>
              <a:rPr lang="en-US" sz="2200" dirty="0" smtClean="0">
                <a:solidFill>
                  <a:schemeClr val="tx1"/>
                </a:solidFill>
              </a:rPr>
              <a:t>Alexander </a:t>
            </a:r>
            <a:r>
              <a:rPr lang="en-US" sz="2200" dirty="0" err="1">
                <a:solidFill>
                  <a:schemeClr val="tx1"/>
                </a:solidFill>
              </a:rPr>
              <a:t>Moshchuk</a:t>
            </a:r>
            <a:r>
              <a:rPr lang="en-US" sz="2200" dirty="0">
                <a:solidFill>
                  <a:schemeClr val="tx1"/>
                </a:solidFill>
              </a:rPr>
              <a:t>††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 Northwestern Lab for Internet and Security Technology</a:t>
            </a:r>
          </a:p>
          <a:p>
            <a:r>
              <a:rPr lang="en-US" sz="2200" dirty="0">
                <a:solidFill>
                  <a:schemeClr val="tx1"/>
                </a:solidFill>
              </a:rPr>
              <a:t>†NEC Labs </a:t>
            </a:r>
            <a:r>
              <a:rPr lang="en-US" sz="2200" dirty="0" smtClean="0">
                <a:solidFill>
                  <a:schemeClr val="tx1"/>
                </a:solidFill>
              </a:rPr>
              <a:t>America,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††</a:t>
            </a:r>
            <a:r>
              <a:rPr lang="en-US" sz="2200" dirty="0">
                <a:solidFill>
                  <a:schemeClr val="tx1"/>
                </a:solidFill>
              </a:rPr>
              <a:t>Microsoft Research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Presenter: Yinzhi Cao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2" descr="http://upload.wikimedia.org/wikipedia/en/archive/b/b3/20110309193628!Microsoft_Research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832877"/>
            <a:ext cx="1216259" cy="3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cris.cs.umn.edu/images/NECL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5294239"/>
            <a:ext cx="1419225" cy="49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62243"/>
            <a:ext cx="424873" cy="49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1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6"/>
    </mc:Choice>
    <mc:Fallback xmlns="">
      <p:transition spd="slow" advTm="99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Principal – An </a:t>
            </a:r>
            <a:r>
              <a:rPr lang="en-US" dirty="0"/>
              <a:t>abstract container that </a:t>
            </a:r>
            <a:r>
              <a:rPr lang="en-US" dirty="0" smtClean="0"/>
              <a:t>includes certain </a:t>
            </a:r>
            <a:r>
              <a:rPr lang="en-US" dirty="0"/>
              <a:t>resources from both clients and servers with </a:t>
            </a:r>
            <a:r>
              <a:rPr lang="en-US" dirty="0" smtClean="0"/>
              <a:t>particular properties.</a:t>
            </a:r>
          </a:p>
          <a:p>
            <a:r>
              <a:rPr lang="en-US" dirty="0" smtClean="0"/>
              <a:t>Origin – A </a:t>
            </a:r>
            <a:r>
              <a:rPr lang="en-US" dirty="0"/>
              <a:t>label of principal. </a:t>
            </a:r>
            <a:endParaRPr lang="en-US" dirty="0" smtClean="0"/>
          </a:p>
          <a:p>
            <a:r>
              <a:rPr lang="en-US" dirty="0" smtClean="0"/>
              <a:t>OriginID – A </a:t>
            </a:r>
            <a:r>
              <a:rPr lang="en-US" dirty="0"/>
              <a:t>physical representation of the </a:t>
            </a:r>
            <a:r>
              <a:rPr lang="en-US" dirty="0" smtClean="0"/>
              <a:t>origin of </a:t>
            </a:r>
            <a:r>
              <a:rPr lang="en-US" dirty="0"/>
              <a:t>a principal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Three preserved </a:t>
            </a:r>
            <a:r>
              <a:rPr lang="en-US" dirty="0" err="1" smtClean="0"/>
              <a:t>originID</a:t>
            </a:r>
            <a:r>
              <a:rPr lang="en-US" dirty="0" smtClean="0"/>
              <a:t>: </a:t>
            </a:r>
            <a:r>
              <a:rPr lang="en-US" i="1" dirty="0" smtClean="0"/>
              <a:t>empty</a:t>
            </a:r>
            <a:r>
              <a:rPr lang="en-US" dirty="0" smtClean="0"/>
              <a:t>, </a:t>
            </a:r>
            <a:r>
              <a:rPr lang="en-US" i="1" dirty="0" smtClean="0"/>
              <a:t>default</a:t>
            </a:r>
            <a:r>
              <a:rPr lang="en-US" dirty="0" smtClean="0"/>
              <a:t>, and </a:t>
            </a:r>
            <a:r>
              <a:rPr lang="en-US" i="1" dirty="0" smtClean="0"/>
              <a:t>secret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PrincipalD</a:t>
            </a:r>
            <a:r>
              <a:rPr lang="en-US" dirty="0" smtClean="0"/>
              <a:t> – Public version of </a:t>
            </a:r>
            <a:r>
              <a:rPr lang="en-US" dirty="0" err="1" smtClean="0"/>
              <a:t>originID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Principal’s Server List </a:t>
            </a:r>
            <a:r>
              <a:rPr lang="en-US" dirty="0"/>
              <a:t>(PSL</a:t>
            </a:r>
            <a:r>
              <a:rPr lang="en-US" dirty="0" smtClean="0"/>
              <a:t>) - </a:t>
            </a:r>
            <a:r>
              <a:rPr lang="en-US" dirty="0"/>
              <a:t>a list maintained by the browser to record all the servers or part of them that are involved in current principal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70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78"/>
    </mc:Choice>
    <mc:Fallback xmlns="">
      <p:transition spd="slow" advTm="126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Configurable Origin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5168"/>
          </a:xfrm>
        </p:spPr>
        <p:txBody>
          <a:bodyPr>
            <a:normAutofit/>
          </a:bodyPr>
          <a:lstStyle/>
          <a:p>
            <a:r>
              <a:rPr lang="en-US" dirty="0"/>
              <a:t>A COP principal (both server and client parts included) </a:t>
            </a:r>
            <a:r>
              <a:rPr lang="en-US" dirty="0" smtClean="0"/>
              <a:t>can </a:t>
            </a:r>
            <a:r>
              <a:rPr lang="en-US" i="1" dirty="0" smtClean="0"/>
              <a:t>configure</a:t>
            </a:r>
            <a:r>
              <a:rPr lang="en-US" dirty="0" smtClean="0"/>
              <a:t> </a:t>
            </a:r>
            <a:r>
              <a:rPr lang="en-US" dirty="0"/>
              <a:t>any of its </a:t>
            </a:r>
            <a:r>
              <a:rPr lang="en-US" dirty="0" smtClean="0"/>
              <a:t>resources to </a:t>
            </a:r>
            <a:r>
              <a:rPr lang="en-US" dirty="0"/>
              <a:t>an </a:t>
            </a:r>
            <a:r>
              <a:rPr lang="en-US" i="1" dirty="0"/>
              <a:t>arbitrary but unique </a:t>
            </a:r>
            <a:r>
              <a:rPr lang="en-US" dirty="0"/>
              <a:t>origin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</a:t>
            </a:r>
            <a:r>
              <a:rPr lang="en-US" dirty="0"/>
              <a:t>the server side, we change the content-to-principal mapping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8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90"/>
    </mc:Choice>
    <mc:Fallback xmlns="">
      <p:transition spd="slow" advTm="50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45625" y="1355579"/>
            <a:ext cx="783369" cy="2535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91580" y="1355580"/>
            <a:ext cx="763079" cy="2535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8401" y="1355579"/>
            <a:ext cx="827797" cy="2535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514595" y="1719842"/>
            <a:ext cx="5105405" cy="0"/>
          </a:xfrm>
          <a:prstGeom prst="lin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514594" y="1832040"/>
            <a:ext cx="1049182" cy="4259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One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01907" y="1832040"/>
            <a:ext cx="942423" cy="4259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Two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1880" y="1832039"/>
            <a:ext cx="1018621" cy="46577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Three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5" idx="2"/>
            <a:endCxn id="18" idx="0"/>
          </p:cNvCxnSpPr>
          <p:nvPr/>
        </p:nvCxnSpPr>
        <p:spPr>
          <a:xfrm>
            <a:off x="3037309" y="1609175"/>
            <a:ext cx="1875" cy="222865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9" idx="0"/>
          </p:cNvCxnSpPr>
          <p:nvPr/>
        </p:nvCxnSpPr>
        <p:spPr>
          <a:xfrm flipH="1">
            <a:off x="4773119" y="1609176"/>
            <a:ext cx="1" cy="222864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20" idx="0"/>
          </p:cNvCxnSpPr>
          <p:nvPr/>
        </p:nvCxnSpPr>
        <p:spPr>
          <a:xfrm flipH="1">
            <a:off x="6661191" y="1609175"/>
            <a:ext cx="1109" cy="222864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48400" y="990600"/>
            <a:ext cx="7902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Server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5400" y="757535"/>
            <a:ext cx="9162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SOP: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66800" y="4038603"/>
            <a:ext cx="1115518" cy="26777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066800" y="4326017"/>
            <a:ext cx="1115519" cy="27849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originID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=1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286002" y="4038604"/>
            <a:ext cx="1134732" cy="26777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286001" y="4326018"/>
            <a:ext cx="1134733" cy="28002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originID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=1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114800" y="4038600"/>
            <a:ext cx="2209800" cy="2704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114800" y="4309023"/>
            <a:ext cx="1129530" cy="29701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originID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=2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244330" y="4306377"/>
            <a:ext cx="1080270" cy="29813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originID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=3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079577" y="4038604"/>
            <a:ext cx="1073823" cy="30479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079580" y="4355089"/>
            <a:ext cx="1073820" cy="24941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originID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=4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018349" y="4828901"/>
            <a:ext cx="944966" cy="4259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One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171222" y="4828901"/>
            <a:ext cx="1016685" cy="42592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Two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305287" y="4828902"/>
            <a:ext cx="958356" cy="42592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Three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091027" y="4828903"/>
            <a:ext cx="1062373" cy="4259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Four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>
            <a:stCxn id="38" idx="2"/>
            <a:endCxn id="46" idx="0"/>
          </p:cNvCxnSpPr>
          <p:nvPr/>
        </p:nvCxnSpPr>
        <p:spPr>
          <a:xfrm>
            <a:off x="1624560" y="4604508"/>
            <a:ext cx="866272" cy="224393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0" idx="2"/>
            <a:endCxn id="46" idx="0"/>
          </p:cNvCxnSpPr>
          <p:nvPr/>
        </p:nvCxnSpPr>
        <p:spPr>
          <a:xfrm flipH="1">
            <a:off x="2490832" y="4606041"/>
            <a:ext cx="362536" cy="222861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2" idx="2"/>
            <a:endCxn id="47" idx="0"/>
          </p:cNvCxnSpPr>
          <p:nvPr/>
        </p:nvCxnSpPr>
        <p:spPr>
          <a:xfrm>
            <a:off x="4679565" y="4606040"/>
            <a:ext cx="0" cy="222861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2"/>
            <a:endCxn id="48" idx="0"/>
          </p:cNvCxnSpPr>
          <p:nvPr/>
        </p:nvCxnSpPr>
        <p:spPr>
          <a:xfrm>
            <a:off x="5784465" y="4604508"/>
            <a:ext cx="0" cy="224394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9" idx="0"/>
          </p:cNvCxnSpPr>
          <p:nvPr/>
        </p:nvCxnSpPr>
        <p:spPr>
          <a:xfrm>
            <a:off x="7622213" y="4604508"/>
            <a:ext cx="1" cy="224395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371600" y="5300246"/>
            <a:ext cx="7209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Client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31760" y="3048000"/>
            <a:ext cx="9703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COP: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143000" y="4723634"/>
            <a:ext cx="7239000" cy="0"/>
          </a:xfrm>
          <a:prstGeom prst="lin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89465" y="2505999"/>
            <a:ext cx="7209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Client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47800" y="3623846"/>
            <a:ext cx="7902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Server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5" grpId="0" animBg="1"/>
      <p:bldP spid="55" grpId="1" animBg="1"/>
      <p:bldP spid="56" grpId="0" animBg="1"/>
      <p:bldP spid="56" grpId="1" animBg="1"/>
      <p:bldP spid="60" grpId="0" animBg="1"/>
      <p:bldP spid="60" grpId="1" animBg="1"/>
      <p:bldP spid="61" grpId="0" animBg="1"/>
      <p:bldP spid="6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Configurable Origin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client side, we give the client principal more freedom. Because of the invisibility of our origin to other principals, we can set an arbitrary origin at the client side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Operation: Create </a:t>
            </a:r>
            <a:r>
              <a:rPr lang="en-US" dirty="0"/>
              <a:t>a Principal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4114799" cy="4525963"/>
          </a:xfrm>
        </p:spPr>
        <p:txBody>
          <a:bodyPr>
            <a:normAutofit/>
          </a:bodyPr>
          <a:lstStyle/>
          <a:p>
            <a:r>
              <a:rPr lang="en-US" dirty="0"/>
              <a:t>Creation of Principal from </a:t>
            </a:r>
            <a:r>
              <a:rPr lang="en-US" dirty="0" smtClean="0"/>
              <a:t>Scratch</a:t>
            </a:r>
          </a:p>
          <a:p>
            <a:pPr lvl="1"/>
            <a:r>
              <a:rPr lang="en-US" dirty="0"/>
              <a:t>This will </a:t>
            </a:r>
            <a:r>
              <a:rPr lang="en-US" dirty="0" smtClean="0"/>
              <a:t>help open </a:t>
            </a:r>
            <a:r>
              <a:rPr lang="en-US" dirty="0"/>
              <a:t>different Gmail accounts.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server will send </a:t>
            </a:r>
            <a:r>
              <a:rPr lang="en-US" dirty="0" smtClean="0"/>
              <a:t>different originIDs </a:t>
            </a:r>
            <a:r>
              <a:rPr lang="en-US" dirty="0"/>
              <a:t>to the client for different Gmail sessions.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14859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67275"/>
            <a:ext cx="6381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610225"/>
            <a:ext cx="1600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24050"/>
            <a:ext cx="14763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6381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58" y="2109937"/>
            <a:ext cx="13335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62300"/>
            <a:ext cx="647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952625"/>
            <a:ext cx="9048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705225"/>
            <a:ext cx="438150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98532"/>
            <a:ext cx="762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67325"/>
            <a:ext cx="561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22758"/>
            <a:ext cx="1219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414712"/>
            <a:ext cx="7715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43400" y="228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with empty </a:t>
            </a:r>
          </a:p>
          <a:p>
            <a:r>
              <a:rPr lang="en-US" dirty="0" err="1"/>
              <a:t>originID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172200" y="15115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gmail.com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596187" y="6096000"/>
            <a:ext cx="1547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PSL:gmail.com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2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92"/>
    </mc:Choice>
    <mc:Fallback xmlns="">
      <p:transition spd="slow" advTm="50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Operation: Create a Principal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28850"/>
            <a:ext cx="7620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57587"/>
            <a:ext cx="13430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57450"/>
            <a:ext cx="13430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76450"/>
            <a:ext cx="13144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076450"/>
            <a:ext cx="12858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571874"/>
            <a:ext cx="10096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876675"/>
            <a:ext cx="673417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63" y="2871787"/>
            <a:ext cx="8096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838825"/>
            <a:ext cx="1219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63" y="5781675"/>
            <a:ext cx="1219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7" y="5838824"/>
            <a:ext cx="1504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Creation </a:t>
            </a:r>
            <a:r>
              <a:rPr lang="en-US" dirty="0"/>
              <a:t>of Principal </a:t>
            </a:r>
            <a:r>
              <a:rPr lang="en-US" dirty="0" smtClean="0"/>
              <a:t>from </a:t>
            </a:r>
            <a:r>
              <a:rPr lang="en-US" dirty="0"/>
              <a:t>Another Principal</a:t>
            </a:r>
          </a:p>
          <a:p>
            <a:pPr lvl="1"/>
            <a:r>
              <a:rPr lang="en-US" dirty="0"/>
              <a:t>Mashup isolation problem can also be solved here.</a:t>
            </a:r>
          </a:p>
          <a:p>
            <a:pPr lvl="1"/>
            <a:r>
              <a:rPr lang="en-US" dirty="0"/>
              <a:t>Web integrators at client side can create different </a:t>
            </a:r>
            <a:r>
              <a:rPr lang="en-US" dirty="0" smtClean="0"/>
              <a:t>principals for </a:t>
            </a:r>
            <a:r>
              <a:rPr lang="en-US" dirty="0"/>
              <a:t>contents from different third parties by </a:t>
            </a:r>
            <a:r>
              <a:rPr lang="en-US" dirty="0" smtClean="0"/>
              <a:t>giving different originIDs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3000" y="64225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and PSL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81400" y="6336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and PSL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589534" y="63899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and the same PSL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0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12"/>
    </mc:Choice>
    <mc:Fallback xmlns="">
      <p:transition spd="slow" advTm="63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Operation: </a:t>
            </a:r>
            <a:r>
              <a:rPr lang="en-US" dirty="0" smtClean="0"/>
              <a:t>Request </a:t>
            </a:r>
            <a:r>
              <a:rPr lang="en-US" dirty="0"/>
              <a:t>Another Website </a:t>
            </a:r>
            <a:r>
              <a:rPr lang="en-US" dirty="0" smtClean="0"/>
              <a:t>to Join Its </a:t>
            </a:r>
            <a:r>
              <a:rPr lang="en-US" dirty="0"/>
              <a:t>Principal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936082"/>
            <a:ext cx="666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07507"/>
            <a:ext cx="10858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9114641">
            <a:off x="821404" y="3851162"/>
            <a:ext cx="1657282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5069682"/>
            <a:ext cx="561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3302367"/>
            <a:ext cx="647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2873782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originID</a:t>
            </a:r>
            <a:r>
              <a:rPr lang="en-US" dirty="0" smtClean="0"/>
              <a:t> &amp; PSL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62250" y="4155282"/>
            <a:ext cx="127635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01" y="3705224"/>
            <a:ext cx="6667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76650"/>
            <a:ext cx="10858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114800" y="4333875"/>
            <a:ext cx="2228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680" y="4355307"/>
            <a:ext cx="2788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676400" y="4374751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ads.cnn.com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6680" y="2636727"/>
            <a:ext cx="154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www.cnn.com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791200" y="337185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ads.cnn.com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62299" y="3371850"/>
            <a:ext cx="1564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www.cnn.com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3453941">
            <a:off x="4942132" y="3814491"/>
            <a:ext cx="466725" cy="952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26467" y="2990850"/>
            <a:ext cx="1674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Contents with the same </a:t>
            </a:r>
            <a:r>
              <a:rPr lang="en-US" dirty="0" err="1" smtClean="0"/>
              <a:t>OriginID</a:t>
            </a:r>
            <a:r>
              <a:rPr lang="en-US" dirty="0" smtClean="0"/>
              <a:t> and path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515100" y="2913637"/>
            <a:ext cx="2549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PSL:http</a:t>
            </a:r>
            <a:r>
              <a:rPr lang="en-US" dirty="0" smtClean="0"/>
              <a:t>://www.cnn.com;http://ads.cnn.com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99" y="3657600"/>
            <a:ext cx="2101425" cy="139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95"/>
    </mc:Choice>
    <mc:Fallback xmlns="">
      <p:transition spd="slow" advTm="92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/>
      <p:bldP spid="34" grpId="0"/>
      <p:bldP spid="15" grpId="0" animBg="1"/>
      <p:bldP spid="36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Operation: Join without revealing </a:t>
            </a:r>
            <a:r>
              <a:rPr lang="en-US" dirty="0" err="1" smtClean="0"/>
              <a:t>originID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US" dirty="0" smtClean="0"/>
              <a:t>Used for supplying cacheable contents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" y="2825533"/>
            <a:ext cx="666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2796958"/>
            <a:ext cx="10858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9114641">
            <a:off x="1248124" y="3740613"/>
            <a:ext cx="1657282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9133"/>
            <a:ext cx="561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91818"/>
            <a:ext cx="647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69720" y="2215933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Secret </a:t>
            </a:r>
            <a:r>
              <a:rPr lang="en-US" dirty="0" err="1" smtClean="0"/>
              <a:t>originID</a:t>
            </a:r>
            <a:r>
              <a:rPr lang="en-US" dirty="0" smtClean="0"/>
              <a:t> &amp; PSL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88970" y="2798207"/>
            <a:ext cx="638175" cy="1246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88970" y="4623376"/>
            <a:ext cx="1276350" cy="1240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17520" y="2901733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 One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65120" y="4730533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 Two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" y="4244758"/>
            <a:ext cx="2788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03120" y="4264202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b.com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4845" y="2526178"/>
            <a:ext cx="113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a.com</a:t>
            </a:r>
            <a:endParaRPr lang="en-US" dirty="0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01" y="2562224"/>
            <a:ext cx="6667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33650"/>
            <a:ext cx="10858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4038600" y="3190875"/>
            <a:ext cx="2228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 rot="3453941">
            <a:off x="4865932" y="2671491"/>
            <a:ext cx="466725" cy="952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650267" y="2145268"/>
            <a:ext cx="1674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default </a:t>
            </a:r>
            <a:r>
              <a:rPr lang="en-US" dirty="0" err="1" smtClean="0"/>
              <a:t>originID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71" y="2393212"/>
            <a:ext cx="2117606" cy="15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876800" y="57912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  <p:bldP spid="10" grpId="0"/>
      <p:bldP spid="10" grpId="1"/>
      <p:bldP spid="13" grpId="0"/>
      <p:bldP spid="13" grpId="1"/>
      <p:bldP spid="14" grpId="0"/>
      <p:bldP spid="14" grpId="1"/>
      <p:bldP spid="16" grpId="0"/>
      <p:bldP spid="17" grpId="0"/>
      <p:bldP spid="22" grpId="0" animBg="1"/>
      <p:bldP spid="22" grpId="1" animBg="1"/>
      <p:bldP spid="23" grpId="0"/>
      <p:bldP spid="23" grpId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case may be useful for collaboration amongst websites. A Facebook principal at the client browser wants to share information with another website, say Yelp.</a:t>
            </a:r>
          </a:p>
          <a:p>
            <a:r>
              <a:rPr lang="en-US" dirty="0"/>
              <a:t>This Facebook principal will create a new principal which is used for sharing and then gives the originID to Yelp.</a:t>
            </a:r>
          </a:p>
          <a:p>
            <a:r>
              <a:rPr lang="en-US" dirty="0"/>
              <a:t>Yelp can join that principal with the originID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276350" y="4446032"/>
            <a:ext cx="7048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Operation: Join Another Website’s Principal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4932"/>
            <a:ext cx="666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325" y="2883932"/>
            <a:ext cx="113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WebSite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64932"/>
            <a:ext cx="666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28600" y="4636532"/>
            <a:ext cx="2788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43250" y="3112532"/>
            <a:ext cx="120015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43250" y="4774645"/>
            <a:ext cx="1276350" cy="842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3264932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 One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5093732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 Two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2895600"/>
            <a:ext cx="115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WebSite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31030" y="4800600"/>
            <a:ext cx="115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Can I join?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83869"/>
            <a:ext cx="6667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50532"/>
            <a:ext cx="6667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49" y="2274332"/>
            <a:ext cx="22574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4343400" y="3067796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10800000">
            <a:off x="5162550" y="2922032"/>
            <a:ext cx="476250" cy="293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3188732"/>
            <a:ext cx="1154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Yes,</a:t>
            </a:r>
          </a:p>
          <a:p>
            <a:r>
              <a:rPr lang="en-US" dirty="0" smtClean="0"/>
              <a:t>send originID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62437" y="1979596"/>
            <a:ext cx="113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WebSite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86400" y="1981200"/>
            <a:ext cx="115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WebSite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22269"/>
            <a:ext cx="6667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88932"/>
            <a:ext cx="6667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4419600" y="5506196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 rot="10800000">
            <a:off x="5238750" y="5360432"/>
            <a:ext cx="476250" cy="293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181600" y="5627132"/>
            <a:ext cx="115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No.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562600" y="4419600"/>
            <a:ext cx="115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WebSite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276725" y="4431268"/>
            <a:ext cx="113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WebSite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43425"/>
            <a:ext cx="23336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7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37"/>
    </mc:Choice>
    <mc:Fallback xmlns="">
      <p:transition spd="slow" advTm="71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10" grpId="0"/>
      <p:bldP spid="10" grpId="1"/>
      <p:bldP spid="11" grpId="0"/>
      <p:bldP spid="11" grpId="1"/>
      <p:bldP spid="12" grpId="0"/>
      <p:bldP spid="14" grpId="0"/>
      <p:bldP spid="14" grpId="1"/>
      <p:bldP spid="15" grpId="0" animBg="1"/>
      <p:bldP spid="15" grpId="1" animBg="1"/>
      <p:bldP spid="22" grpId="0"/>
      <p:bldP spid="22" grpId="1"/>
      <p:bldP spid="23" grpId="0"/>
      <p:bldP spid="23" grpId="1"/>
      <p:bldP spid="24" grpId="0"/>
      <p:bldP spid="24" grpId="1"/>
      <p:bldP spid="28" grpId="0" animBg="1"/>
      <p:bldP spid="28" grpId="1" animBg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3"/>
    </mc:Choice>
    <mc:Fallback xmlns="">
      <p:transition spd="slow" advTm="58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Background and Motivation</a:t>
            </a:r>
          </a:p>
          <a:p>
            <a:pPr lvl="1"/>
            <a:r>
              <a:rPr lang="en-US" dirty="0" smtClean="0"/>
              <a:t>Background (SOP)</a:t>
            </a:r>
          </a:p>
          <a:p>
            <a:pPr lvl="1"/>
            <a:r>
              <a:rPr lang="en-US" dirty="0"/>
              <a:t>Fine-grained-ness of SOP</a:t>
            </a:r>
          </a:p>
          <a:p>
            <a:pPr lvl="1"/>
            <a:r>
              <a:rPr lang="en-US" dirty="0"/>
              <a:t>Coarse-grained-ness of </a:t>
            </a:r>
            <a:r>
              <a:rPr lang="en-US" dirty="0" smtClean="0"/>
              <a:t>SOP</a:t>
            </a:r>
          </a:p>
          <a:p>
            <a:pPr lvl="1"/>
            <a:r>
              <a:rPr lang="en-US" dirty="0" smtClean="0"/>
              <a:t>Origin Spoofing Attacks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2"/>
    </mc:Choice>
    <mc:Fallback xmlns="">
      <p:transition spd="slow" advTm="1254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COP: Defining a Principal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</a:t>
            </a:r>
            <a:r>
              <a:rPr lang="en-US" dirty="0"/>
              <a:t>control methods or other isolation </a:t>
            </a:r>
            <a:r>
              <a:rPr lang="en-US" dirty="0" smtClean="0"/>
              <a:t>mechanisms are </a:t>
            </a:r>
            <a:r>
              <a:rPr lang="en-US" dirty="0"/>
              <a:t>needed to make the boundary of a principal clear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2860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SecurityOrigin</a:t>
            </a:r>
            <a:r>
              <a:rPr lang="en-US" dirty="0"/>
              <a:t>::</a:t>
            </a:r>
            <a:r>
              <a:rPr lang="en-US" dirty="0" err="1"/>
              <a:t>canAccess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SecurityOrigin</a:t>
            </a:r>
            <a:r>
              <a:rPr lang="en-US" dirty="0"/>
              <a:t>* other) </a:t>
            </a:r>
            <a:r>
              <a:rPr lang="en-US" dirty="0" err="1"/>
              <a:t>const</a:t>
            </a:r>
            <a:r>
              <a:rPr lang="en-US" dirty="0"/>
              <a:t> {</a:t>
            </a:r>
          </a:p>
          <a:p>
            <a:r>
              <a:rPr lang="en-US" dirty="0"/>
              <a:t>  …</a:t>
            </a:r>
          </a:p>
          <a:p>
            <a:r>
              <a:rPr lang="en-US" dirty="0"/>
              <a:t>  if (</a:t>
            </a:r>
            <a:r>
              <a:rPr lang="en-US" dirty="0" err="1"/>
              <a:t>m_protocol</a:t>
            </a:r>
            <a:r>
              <a:rPr lang="en-US" dirty="0"/>
              <a:t> == other-&gt;</a:t>
            </a:r>
            <a:r>
              <a:rPr lang="en-US" dirty="0" err="1"/>
              <a:t>m_protocol</a:t>
            </a:r>
            <a:r>
              <a:rPr lang="en-US" dirty="0"/>
              <a:t>) {</a:t>
            </a:r>
          </a:p>
          <a:p>
            <a:r>
              <a:rPr lang="en-US" dirty="0"/>
              <a:t>     if (!</a:t>
            </a:r>
            <a:r>
              <a:rPr lang="en-US" dirty="0" err="1"/>
              <a:t>m_domainWasSetInDOM</a:t>
            </a:r>
            <a:r>
              <a:rPr lang="en-US" dirty="0"/>
              <a:t> &amp;&amp; !other-&gt;</a:t>
            </a:r>
            <a:r>
              <a:rPr lang="en-US" dirty="0" err="1"/>
              <a:t>m_domainWasSetInDOM</a:t>
            </a:r>
            <a:r>
              <a:rPr lang="en-US" dirty="0"/>
              <a:t>) {</a:t>
            </a:r>
          </a:p>
          <a:p>
            <a:r>
              <a:rPr lang="en-US" dirty="0"/>
              <a:t>        if (</a:t>
            </a:r>
            <a:r>
              <a:rPr lang="en-US" dirty="0" err="1"/>
              <a:t>m_host</a:t>
            </a:r>
            <a:r>
              <a:rPr lang="en-US" dirty="0"/>
              <a:t> == other-&gt;</a:t>
            </a:r>
            <a:r>
              <a:rPr lang="en-US" dirty="0" err="1"/>
              <a:t>m_host</a:t>
            </a:r>
            <a:r>
              <a:rPr lang="en-US" dirty="0"/>
              <a:t> &amp;&amp; </a:t>
            </a:r>
            <a:r>
              <a:rPr lang="en-US" dirty="0" err="1"/>
              <a:t>m_port</a:t>
            </a:r>
            <a:r>
              <a:rPr lang="en-US" dirty="0"/>
              <a:t> == other-&gt;</a:t>
            </a:r>
            <a:r>
              <a:rPr lang="en-US" dirty="0" err="1"/>
              <a:t>m_port</a:t>
            </a:r>
            <a:r>
              <a:rPr lang="en-US" dirty="0"/>
              <a:t>)</a:t>
            </a:r>
          </a:p>
          <a:p>
            <a:r>
              <a:rPr lang="en-US" dirty="0" smtClean="0"/>
              <a:t>            return true;</a:t>
            </a:r>
          </a:p>
          <a:p>
            <a:r>
              <a:rPr lang="en-US" dirty="0" smtClean="0"/>
              <a:t>     </a:t>
            </a:r>
            <a:r>
              <a:rPr lang="en-US" dirty="0"/>
              <a:t>} else if (</a:t>
            </a:r>
            <a:r>
              <a:rPr lang="en-US" dirty="0" err="1"/>
              <a:t>m_domainWasSetInDOM</a:t>
            </a:r>
            <a:r>
              <a:rPr lang="en-US" dirty="0"/>
              <a:t> &amp;&amp; other-&gt;</a:t>
            </a:r>
            <a:r>
              <a:rPr lang="en-US" dirty="0" err="1"/>
              <a:t>m_domainWasSetInDOM</a:t>
            </a:r>
            <a:r>
              <a:rPr lang="en-US" dirty="0"/>
              <a:t>) {</a:t>
            </a:r>
          </a:p>
          <a:p>
            <a:r>
              <a:rPr lang="en-US" dirty="0"/>
              <a:t>           if (</a:t>
            </a:r>
            <a:r>
              <a:rPr lang="en-US" dirty="0" err="1"/>
              <a:t>m_domain</a:t>
            </a:r>
            <a:r>
              <a:rPr lang="en-US" dirty="0"/>
              <a:t> == other-&gt;</a:t>
            </a:r>
            <a:r>
              <a:rPr lang="en-US" dirty="0" err="1"/>
              <a:t>m_domain</a:t>
            </a:r>
            <a:r>
              <a:rPr lang="en-US" dirty="0"/>
              <a:t>)</a:t>
            </a:r>
          </a:p>
          <a:p>
            <a:r>
              <a:rPr lang="en-US" dirty="0"/>
              <a:t>              return true;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5715000"/>
            <a:ext cx="2211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Access Control in SOP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5269468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Access Control in COP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2873276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SecurityOrigin</a:t>
            </a:r>
            <a:r>
              <a:rPr lang="en-US" dirty="0"/>
              <a:t>::</a:t>
            </a:r>
            <a:r>
              <a:rPr lang="en-US" dirty="0" err="1"/>
              <a:t>canAccess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SecurityOrigin</a:t>
            </a:r>
            <a:r>
              <a:rPr lang="en-US" dirty="0"/>
              <a:t>* other) </a:t>
            </a:r>
            <a:r>
              <a:rPr lang="en-US" dirty="0" err="1"/>
              <a:t>const</a:t>
            </a:r>
            <a:r>
              <a:rPr lang="en-US" dirty="0"/>
              <a:t> {   </a:t>
            </a:r>
          </a:p>
          <a:p>
            <a:r>
              <a:rPr lang="en-US" dirty="0"/>
              <a:t>  if (</a:t>
            </a:r>
            <a:r>
              <a:rPr lang="en-US" dirty="0" err="1"/>
              <a:t>m_originID</a:t>
            </a:r>
            <a:r>
              <a:rPr lang="en-US" dirty="0"/>
              <a:t>!=""  || other-&gt;originID()!="") {</a:t>
            </a:r>
          </a:p>
          <a:p>
            <a:r>
              <a:rPr lang="en-US" dirty="0"/>
              <a:t>        return </a:t>
            </a:r>
            <a:r>
              <a:rPr lang="en-US" dirty="0" err="1"/>
              <a:t>m_originID</a:t>
            </a:r>
            <a:r>
              <a:rPr lang="en-US" dirty="0"/>
              <a:t> == other-&gt;originID();</a:t>
            </a:r>
          </a:p>
          <a:p>
            <a:r>
              <a:rPr lang="en-US" dirty="0"/>
              <a:t>       }</a:t>
            </a:r>
          </a:p>
          <a:p>
            <a:r>
              <a:rPr lang="en-US" dirty="0"/>
              <a:t>    else {</a:t>
            </a:r>
          </a:p>
          <a:p>
            <a:r>
              <a:rPr lang="en-US" dirty="0"/>
              <a:t>	SOP Access Control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Oval 4"/>
          <p:cNvSpPr/>
          <p:nvPr/>
        </p:nvSpPr>
        <p:spPr>
          <a:xfrm>
            <a:off x="1447800" y="3429000"/>
            <a:ext cx="3657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4191000"/>
            <a:ext cx="3505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352800"/>
            <a:ext cx="2895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95400" y="3429000"/>
            <a:ext cx="2971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3000" y="2819400"/>
            <a:ext cx="35433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7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92"/>
    </mc:Choice>
    <mc:Fallback xmlns="">
      <p:transition spd="slow" advTm="67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Performance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"/>
    </mc:Choice>
    <mc:Fallback xmlns="">
      <p:transition spd="slow" advTm="372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Proxy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Proxy </a:t>
            </a:r>
            <a:r>
              <a:rPr lang="en-US" dirty="0" err="1" smtClean="0"/>
              <a:t>Assitance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CNN.com.</a:t>
            </a:r>
          </a:p>
          <a:p>
            <a:r>
              <a:rPr lang="en-US" dirty="0"/>
              <a:t>Different Google Session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71500"/>
            <a:ext cx="73723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404813"/>
            <a:ext cx="73247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00050"/>
            <a:ext cx="737235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9339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436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28"/>
    </mc:Choice>
    <mc:Fallback xmlns="">
      <p:transition spd="slow" advTm="66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Spoofing Attack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76400" y="2941287"/>
            <a:ext cx="54102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www.igoogle.com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0" y="3474687"/>
            <a:ext cx="4724400" cy="1524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http://googleusercontent.com/attacker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0" y="4038600"/>
            <a:ext cx="4343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http://googleusercontent.com/gadget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10200" y="3169887"/>
            <a:ext cx="762000" cy="1172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2514599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top.postMessage</a:t>
            </a:r>
            <a:r>
              <a:rPr lang="en-US" sz="2000" dirty="0" smtClean="0"/>
              <a:t>(</a:t>
            </a:r>
            <a:r>
              <a:rPr lang="en-US" sz="2000" dirty="0" err="1" smtClean="0"/>
              <a:t>msg,PrincipalID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79271" y="3169887"/>
            <a:ext cx="381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286000" y="4038600"/>
            <a:ext cx="4343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http://</a:t>
            </a:r>
            <a:r>
              <a:rPr lang="en-US" sz="2000" dirty="0" smtClean="0">
                <a:solidFill>
                  <a:srgbClr val="FF0000"/>
                </a:solidFill>
              </a:rPr>
              <a:t>googleusercontent.com/attacker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3657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redirect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5334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</a:t>
            </a:r>
            <a:r>
              <a:rPr lang="en-US" sz="2800" dirty="0" smtClean="0"/>
              <a:t>COP</a:t>
            </a:r>
            <a:r>
              <a:rPr lang="en-US" sz="2800" dirty="0" smtClean="0"/>
              <a:t>, those two gadgets </a:t>
            </a:r>
            <a:r>
              <a:rPr lang="en-US" sz="2800" dirty="0" smtClean="0"/>
              <a:t>have different </a:t>
            </a:r>
            <a:r>
              <a:rPr lang="en-US" sz="2800" dirty="0" err="1" smtClean="0"/>
              <a:t>OriginID</a:t>
            </a:r>
            <a:r>
              <a:rPr lang="en-US" sz="2800" dirty="0" smtClean="0"/>
              <a:t> and </a:t>
            </a:r>
            <a:r>
              <a:rPr lang="en-US" sz="2800" dirty="0" err="1" smtClean="0"/>
              <a:t>PrincipalID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2514600"/>
            <a:ext cx="454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source.origin.postMessage</a:t>
            </a:r>
            <a:r>
              <a:rPr lang="en-US" sz="2000" dirty="0"/>
              <a:t>(</a:t>
            </a:r>
            <a:r>
              <a:rPr lang="en-US" sz="2000" dirty="0" err="1"/>
              <a:t>replyMsg</a:t>
            </a:r>
            <a:r>
              <a:rPr lang="en-US" sz="2000" dirty="0"/>
              <a:t>, </a:t>
            </a:r>
            <a:r>
              <a:rPr lang="en-US" sz="2000" dirty="0" err="1" smtClean="0"/>
              <a:t>PrincipalID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90751" y="3947143"/>
            <a:ext cx="457200" cy="4877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290751" y="3901456"/>
            <a:ext cx="304800" cy="579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6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  <p:bldP spid="20" grpId="0" animBg="1"/>
      <p:bldP spid="21" grpId="0"/>
      <p:bldP spid="22" grpId="0"/>
      <p:bldP spid="23" grpId="0"/>
      <p:bldP spid="2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Spoofing Attack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2362200"/>
            <a:ext cx="4495800" cy="3429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2857500"/>
            <a:ext cx="2247900" cy="2438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Malicious.com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33700" y="2857500"/>
            <a:ext cx="2095500" cy="2438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Connect.com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752600"/>
            <a:ext cx="276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Merged Principal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5" idx="5"/>
          </p:cNvCxnSpPr>
          <p:nvPr/>
        </p:nvCxnSpPr>
        <p:spPr>
          <a:xfrm flipV="1">
            <a:off x="4447005" y="3124200"/>
            <a:ext cx="2106195" cy="2164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259303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Benign.com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453253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Request through Cross-origin Resource Sharing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22962" y="1581386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PSL: http://malicious.com; http://connect.com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09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</a:p>
          <a:p>
            <a:pPr lvl="1"/>
            <a:r>
              <a:rPr lang="en-US" dirty="0"/>
              <a:t>Loading Time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Breakdown of Loading Time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Delay of Principal Operations.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66865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3398"/>
            <a:ext cx="73152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3525"/>
            <a:ext cx="66579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49"/>
    </mc:Choice>
    <mc:Fallback xmlns="">
      <p:transition spd="slow" advTm="62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7"/>
    </mc:Choice>
    <mc:Fallback xmlns="">
      <p:transition spd="slow" advTm="283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browser’s central security policy, same-origin </a:t>
            </a:r>
            <a:r>
              <a:rPr lang="en-US" dirty="0" smtClean="0"/>
              <a:t>policy (</a:t>
            </a:r>
            <a:r>
              <a:rPr lang="en-US" dirty="0"/>
              <a:t>SOP), is </a:t>
            </a:r>
            <a:r>
              <a:rPr lang="en-US" dirty="0" smtClean="0"/>
              <a:t>questioned.</a:t>
            </a:r>
          </a:p>
          <a:p>
            <a:r>
              <a:rPr lang="en-US" dirty="0" smtClean="0"/>
              <a:t>We </a:t>
            </a:r>
            <a:r>
              <a:rPr lang="en-US" dirty="0"/>
              <a:t>propose a new </a:t>
            </a:r>
            <a:r>
              <a:rPr lang="en-US" dirty="0" smtClean="0"/>
              <a:t>framework, which uses </a:t>
            </a:r>
            <a:r>
              <a:rPr lang="en-US" dirty="0"/>
              <a:t>configurable origins that can be dynamically changed </a:t>
            </a:r>
            <a:r>
              <a:rPr lang="en-US" dirty="0" smtClean="0"/>
              <a:t>by the </a:t>
            </a:r>
            <a:r>
              <a:rPr lang="en-US" dirty="0"/>
              <a:t>web server and its client side program</a:t>
            </a:r>
            <a:r>
              <a:rPr lang="en-US" dirty="0" smtClean="0"/>
              <a:t>.</a:t>
            </a:r>
          </a:p>
          <a:p>
            <a:r>
              <a:rPr lang="en-US" altLang="zh-CN" dirty="0" smtClean="0"/>
              <a:t>COP </a:t>
            </a:r>
            <a:r>
              <a:rPr lang="en-US" altLang="zh-CN" dirty="0"/>
              <a:t>has </a:t>
            </a:r>
            <a:r>
              <a:rPr lang="en-US" altLang="zh-CN" dirty="0"/>
              <a:t>negligible </a:t>
            </a:r>
            <a:r>
              <a:rPr lang="en-US" altLang="zh-CN" dirty="0" smtClean="0"/>
              <a:t>overhead and is easy to deploy.</a:t>
            </a:r>
          </a:p>
          <a:p>
            <a:r>
              <a:rPr lang="en-US" dirty="0" smtClean="0"/>
              <a:t>More details can be found at http://list.cs.northwestern.edu/WebSecurity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4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5"/>
    </mc:Choice>
    <mc:Fallback xmlns="">
      <p:transition spd="slow" advTm="16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</a:t>
            </a:r>
            <a:r>
              <a:rPr lang="en-US" sz="8800" dirty="0" smtClean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1"/>
    </mc:Choice>
    <mc:Fallback xmlns="">
      <p:transition spd="slow" advTm="394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5400" dirty="0" smtClean="0"/>
              <a:t>BACKUP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47850"/>
            <a:ext cx="29908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185" y="2286000"/>
            <a:ext cx="147398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Same-origin policy (SOP).</a:t>
            </a:r>
          </a:p>
          <a:p>
            <a:pPr lvl="1"/>
            <a:r>
              <a:rPr lang="en-US" dirty="0" smtClean="0"/>
              <a:t>An access control policy in a client web browser.</a:t>
            </a:r>
          </a:p>
          <a:p>
            <a:pPr lvl="1"/>
            <a:r>
              <a:rPr lang="en-US" dirty="0" smtClean="0"/>
              <a:t>Scripts/resources with the same triple </a:t>
            </a:r>
            <a:r>
              <a:rPr lang="en-US" i="1" dirty="0" smtClean="0"/>
              <a:t>&lt;scheme, host, port&gt;</a:t>
            </a:r>
            <a:r>
              <a:rPr lang="en-US" dirty="0" smtClean="0"/>
              <a:t> can access each other.</a:t>
            </a:r>
          </a:p>
          <a:p>
            <a:pPr lvl="1"/>
            <a:r>
              <a:rPr lang="en-US" dirty="0" smtClean="0"/>
              <a:t>SOP is </a:t>
            </a:r>
            <a:r>
              <a:rPr lang="en-US" dirty="0"/>
              <a:t>used </a:t>
            </a:r>
            <a:r>
              <a:rPr lang="en-US" dirty="0" smtClean="0"/>
              <a:t>to </a:t>
            </a:r>
            <a:r>
              <a:rPr lang="en-US" dirty="0"/>
              <a:t>define protection boundaries </a:t>
            </a:r>
            <a:r>
              <a:rPr lang="en-US" dirty="0" smtClean="0"/>
              <a:t>between different </a:t>
            </a:r>
            <a:r>
              <a:rPr lang="en-US" dirty="0"/>
              <a:t>web applications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SOP is good, but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38400"/>
            <a:ext cx="914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398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124700" y="3276600"/>
            <a:ext cx="2057400" cy="381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benign.com</a:t>
            </a:r>
            <a:endParaRPr lang="en-US" sz="2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638800" y="4114800"/>
            <a:ext cx="2057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Principal </a:t>
            </a:r>
          </a:p>
          <a:p>
            <a:r>
              <a:rPr lang="en-US" sz="2400" dirty="0" smtClean="0"/>
              <a:t>One</a:t>
            </a:r>
            <a:endParaRPr lang="en-US" sz="2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086600" y="4114800"/>
            <a:ext cx="2057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Principal </a:t>
            </a:r>
          </a:p>
          <a:p>
            <a:r>
              <a:rPr lang="en-US" sz="2400" dirty="0" smtClean="0"/>
              <a:t>Two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62600" y="3276600"/>
            <a:ext cx="2057400" cy="381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malicious.com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15000" y="3886200"/>
            <a:ext cx="3276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357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44"/>
    </mc:Choice>
    <mc:Fallback xmlns="">
      <p:transition spd="slow" advTm="53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Association of OriginIDs with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Origins for Resources from </a:t>
            </a:r>
            <a:r>
              <a:rPr lang="en-US" dirty="0" smtClean="0"/>
              <a:t>Servers.</a:t>
            </a:r>
          </a:p>
          <a:p>
            <a:pPr lvl="1"/>
            <a:r>
              <a:rPr lang="en-US" dirty="0"/>
              <a:t>HTTP Request.</a:t>
            </a:r>
          </a:p>
          <a:p>
            <a:pPr lvl="2"/>
            <a:r>
              <a:rPr lang="en-US" dirty="0"/>
              <a:t>Communication inside the current principal (a request to a server in PSL): launched from the current principal with its </a:t>
            </a:r>
            <a:r>
              <a:rPr lang="en-US" dirty="0" err="1"/>
              <a:t>originID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Join operation (a request to a server NOT in PSL): launched from the current principal with its </a:t>
            </a:r>
            <a:r>
              <a:rPr lang="en-US" dirty="0" err="1"/>
              <a:t>originID</a:t>
            </a:r>
            <a:r>
              <a:rPr lang="en-US" dirty="0"/>
              <a:t> and PSL </a:t>
            </a:r>
          </a:p>
          <a:p>
            <a:pPr lvl="2"/>
            <a:r>
              <a:rPr lang="en-US" dirty="0"/>
              <a:t>Create Operation: launched from a different principal with that principal’s </a:t>
            </a:r>
            <a:r>
              <a:rPr lang="en-US" dirty="0" err="1"/>
              <a:t>originID</a:t>
            </a:r>
            <a:r>
              <a:rPr lang="en-US" dirty="0"/>
              <a:t> (usually empty).</a:t>
            </a:r>
          </a:p>
          <a:p>
            <a:pPr lvl="1"/>
            <a:r>
              <a:rPr lang="en-US" dirty="0"/>
              <a:t>HTTP Response.</a:t>
            </a:r>
          </a:p>
          <a:p>
            <a:pPr lvl="2"/>
            <a:r>
              <a:rPr lang="en-US" dirty="0"/>
              <a:t>Empty </a:t>
            </a:r>
            <a:r>
              <a:rPr lang="en-US" dirty="0" err="1"/>
              <a:t>originID</a:t>
            </a:r>
            <a:r>
              <a:rPr lang="en-US" dirty="0"/>
              <a:t> in the request.</a:t>
            </a:r>
          </a:p>
          <a:p>
            <a:pPr lvl="3"/>
            <a:r>
              <a:rPr lang="en-US" dirty="0"/>
              <a:t>Create an </a:t>
            </a:r>
            <a:r>
              <a:rPr lang="en-US" dirty="0" err="1"/>
              <a:t>oringinID</a:t>
            </a:r>
            <a:endParaRPr lang="en-US" dirty="0"/>
          </a:p>
          <a:p>
            <a:pPr lvl="2"/>
            <a:r>
              <a:rPr lang="en-US" dirty="0"/>
              <a:t>Non-empty </a:t>
            </a:r>
            <a:r>
              <a:rPr lang="en-US" dirty="0" err="1"/>
              <a:t>originID</a:t>
            </a:r>
            <a:r>
              <a:rPr lang="en-US" dirty="0"/>
              <a:t> in the request.</a:t>
            </a:r>
          </a:p>
          <a:p>
            <a:pPr lvl="3"/>
            <a:r>
              <a:rPr lang="en-US" dirty="0"/>
              <a:t>Check and decide whether to join the principal</a:t>
            </a:r>
            <a:r>
              <a:rPr lang="en-US" dirty="0" smtClean="0"/>
              <a:t>.</a:t>
            </a:r>
          </a:p>
          <a:p>
            <a:r>
              <a:rPr lang="en-US" dirty="0"/>
              <a:t>Origins for Dynamically-Generated </a:t>
            </a:r>
            <a:r>
              <a:rPr lang="en-US" dirty="0" smtClean="0"/>
              <a:t>Resources.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3276600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 HTTP/1.1 200 OK</a:t>
            </a:r>
          </a:p>
          <a:p>
            <a:r>
              <a:rPr lang="en-US" smtClean="0"/>
              <a:t> Date: *******</a:t>
            </a:r>
          </a:p>
          <a:p>
            <a:r>
              <a:rPr lang="en-US" smtClean="0"/>
              <a:t> Content-Type: text/html</a:t>
            </a:r>
          </a:p>
          <a:p>
            <a:r>
              <a:rPr lang="en-US" smtClean="0"/>
              <a:t> …</a:t>
            </a:r>
          </a:p>
          <a:p>
            <a:r>
              <a:rPr lang="en-US" smtClean="0"/>
              <a:t> </a:t>
            </a:r>
            <a:r>
              <a:rPr lang="en-US" b="1" smtClean="0"/>
              <a:t>originID: *********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33939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&lt;iframe style=”</a:t>
            </a:r>
            <a:r>
              <a:rPr lang="en-US" dirty="0" err="1"/>
              <a:t>float:left</a:t>
            </a:r>
            <a:r>
              <a:rPr lang="en-US" dirty="0"/>
              <a:t>” </a:t>
            </a:r>
            <a:r>
              <a:rPr lang="en-US" b="1" dirty="0"/>
              <a:t>originID=”******”</a:t>
            </a:r>
            <a:r>
              <a:rPr lang="en-US" dirty="0"/>
              <a:t>&gt;</a:t>
            </a:r>
          </a:p>
          <a:p>
            <a:r>
              <a:rPr lang="en-US" dirty="0"/>
              <a:t>&lt;/iframe&gt;</a:t>
            </a:r>
          </a:p>
          <a:p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=”” </a:t>
            </a:r>
            <a:r>
              <a:rPr lang="en-US" b="1" dirty="0"/>
              <a:t>originID=”******”</a:t>
            </a:r>
            <a:r>
              <a:rPr lang="en-US" dirty="0"/>
              <a:t>&gt;&lt;/script&gt;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4853464"/>
            <a:ext cx="19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OriginID with HTTP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3481" y="4689396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OriginID with 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20574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&lt;script type="text/JavaScript"&gt;</a:t>
            </a:r>
          </a:p>
          <a:p>
            <a:r>
              <a:rPr lang="en-US" dirty="0"/>
              <a:t>	//Inheritance--create an iframe with the same originID</a:t>
            </a:r>
          </a:p>
          <a:p>
            <a:r>
              <a:rPr lang="en-US" dirty="0"/>
              <a:t>	my_iframe1=</a:t>
            </a:r>
            <a:r>
              <a:rPr lang="en-US" dirty="0" err="1"/>
              <a:t>document.createElement</a:t>
            </a:r>
            <a:r>
              <a:rPr lang="en-US" dirty="0"/>
              <a:t>("iframe");</a:t>
            </a:r>
          </a:p>
          <a:p>
            <a:r>
              <a:rPr lang="en-US" dirty="0"/>
              <a:t>	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my_div</a:t>
            </a:r>
            <a:r>
              <a:rPr lang="en-US" dirty="0"/>
              <a:t>").</a:t>
            </a:r>
            <a:r>
              <a:rPr lang="en-US" dirty="0" err="1"/>
              <a:t>appendChild</a:t>
            </a:r>
            <a:r>
              <a:rPr lang="en-US" dirty="0"/>
              <a:t>(my_iframe1);</a:t>
            </a:r>
          </a:p>
          <a:p>
            <a:r>
              <a:rPr lang="en-US" dirty="0"/>
              <a:t>	my_iframe1.contentDocument.write("....");</a:t>
            </a:r>
          </a:p>
          <a:p>
            <a:r>
              <a:rPr lang="en-US" dirty="0"/>
              <a:t>	//Dynamic Generation--create an iframe with a different originID	my_iframe2=</a:t>
            </a:r>
            <a:r>
              <a:rPr lang="en-US" dirty="0" err="1"/>
              <a:t>document.createElement</a:t>
            </a:r>
            <a:r>
              <a:rPr lang="en-US" dirty="0"/>
              <a:t>("iframe");</a:t>
            </a:r>
          </a:p>
          <a:p>
            <a:r>
              <a:rPr lang="en-US" dirty="0"/>
              <a:t>	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my_div</a:t>
            </a:r>
            <a:r>
              <a:rPr lang="en-US" dirty="0"/>
              <a:t>").</a:t>
            </a:r>
            <a:r>
              <a:rPr lang="en-US" dirty="0" err="1"/>
              <a:t>appendChild</a:t>
            </a:r>
            <a:r>
              <a:rPr lang="en-US" dirty="0"/>
              <a:t>(my_iframe2);</a:t>
            </a:r>
          </a:p>
          <a:p>
            <a:r>
              <a:rPr lang="en-US" dirty="0"/>
              <a:t>	my_iframe2.contentDocument.write("....");</a:t>
            </a:r>
          </a:p>
          <a:p>
            <a:r>
              <a:rPr lang="en-US" dirty="0"/>
              <a:t>	my_iframe2.contentDocument.originID = </a:t>
            </a:r>
            <a:r>
              <a:rPr lang="en-US" dirty="0" err="1"/>
              <a:t>generateOriginID</a:t>
            </a:r>
            <a:r>
              <a:rPr lang="en-US" dirty="0"/>
              <a:t>();</a:t>
            </a:r>
          </a:p>
          <a:p>
            <a:r>
              <a:rPr lang="en-US" dirty="0"/>
              <a:t>&lt;/script&gt;</a:t>
            </a:r>
          </a:p>
          <a:p>
            <a:r>
              <a:rPr lang="en-US" dirty="0"/>
              <a:t>&lt;div id="</a:t>
            </a:r>
            <a:r>
              <a:rPr lang="en-US" dirty="0" err="1"/>
              <a:t>my_div</a:t>
            </a:r>
            <a:r>
              <a:rPr lang="en-US" dirty="0"/>
              <a:t>"&gt; &lt;/div&gt;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00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96"/>
    </mc:Choice>
    <mc:Fallback xmlns="">
      <p:transition spd="slow" advTm="93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on 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Compatibility with Existing Servers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SOP is a special case of COP.</a:t>
            </a:r>
          </a:p>
          <a:p>
            <a:r>
              <a:rPr lang="en-US" dirty="0"/>
              <a:t>Compatibility with Existing Client Browsers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convey </a:t>
            </a:r>
            <a:r>
              <a:rPr lang="en-US" dirty="0"/>
              <a:t>originID in a protocol field not </a:t>
            </a:r>
            <a:r>
              <a:rPr lang="en-US" dirty="0" smtClean="0"/>
              <a:t>recognizing which </a:t>
            </a:r>
            <a:r>
              <a:rPr lang="en-US" dirty="0"/>
              <a:t>older browsers will ignore.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4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36"/>
    </mc:Choice>
    <mc:Fallback xmlns="">
      <p:transition spd="slow" advTm="51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document.domain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Singh et al. </a:t>
            </a:r>
            <a:r>
              <a:rPr lang="en-US" sz="2800" dirty="0" smtClean="0"/>
              <a:t>show </a:t>
            </a:r>
            <a:r>
              <a:rPr lang="en-US" sz="2800" dirty="0"/>
              <a:t>that </a:t>
            </a:r>
            <a:r>
              <a:rPr lang="en-US" sz="2800" i="1" dirty="0" smtClean="0"/>
              <a:t>document.domain </a:t>
            </a:r>
            <a:r>
              <a:rPr lang="en-US" sz="2800" dirty="0"/>
              <a:t>can </a:t>
            </a:r>
            <a:r>
              <a:rPr lang="en-US" sz="2800" dirty="0" smtClean="0"/>
              <a:t>be insecure.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58674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is from SINGH</a:t>
            </a:r>
            <a:r>
              <a:rPr lang="en-US" dirty="0"/>
              <a:t>, K., MOSHCHUK, A., WANG, H., AND LEE, W. On </a:t>
            </a:r>
            <a:r>
              <a:rPr lang="en-US" dirty="0" smtClean="0"/>
              <a:t>the Incoherencies </a:t>
            </a:r>
            <a:r>
              <a:rPr lang="en-US" dirty="0"/>
              <a:t>in Web Browser Access Control Policies. In </a:t>
            </a:r>
            <a:r>
              <a:rPr lang="en-US" i="1" dirty="0"/>
              <a:t>31st </a:t>
            </a:r>
            <a:r>
              <a:rPr lang="en-US" i="1" dirty="0" smtClean="0"/>
              <a:t>IEEE Symposium </a:t>
            </a:r>
            <a:r>
              <a:rPr lang="en-US" i="1" dirty="0"/>
              <a:t>on Security and Privacy (Oakland) </a:t>
            </a:r>
            <a:r>
              <a:rPr lang="en-US" dirty="0"/>
              <a:t>(2010).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226995"/>
              </p:ext>
            </p:extLst>
          </p:nvPr>
        </p:nvGraphicFramePr>
        <p:xfrm>
          <a:off x="1447801" y="2422874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5" name="Visio" r:id="rId4" imgW="1693790" imgH="1693790" progId="Visio.Drawing.11">
                  <p:link updateAutomatic="1"/>
                </p:oleObj>
              </mc:Choice>
              <mc:Fallback>
                <p:oleObj name="Visio" r:id="rId4" imgW="1693790" imgH="1693790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1" y="2422874"/>
                        <a:ext cx="762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003166"/>
              </p:ext>
            </p:extLst>
          </p:nvPr>
        </p:nvGraphicFramePr>
        <p:xfrm>
          <a:off x="3810000" y="4251674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6" name="Visio" r:id="rId4" imgW="1693790" imgH="1693790" progId="Visio.Drawing.11">
                  <p:link updateAutomatic="1"/>
                </p:oleObj>
              </mc:Choice>
              <mc:Fallback>
                <p:oleObj name="Visio" r:id="rId4" imgW="1693790" imgH="169379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251674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2874"/>
            <a:ext cx="38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01524" y="1737074"/>
            <a:ext cx="176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Original: y.a.com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5247" y="3200400"/>
            <a:ext cx="82901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Eighteen out of one hundred top </a:t>
            </a:r>
            <a:r>
              <a:rPr lang="en-US" sz="3200" dirty="0" err="1"/>
              <a:t>Alexa</a:t>
            </a:r>
            <a:r>
              <a:rPr lang="en-US" sz="3200" dirty="0"/>
              <a:t> web sites are using </a:t>
            </a:r>
            <a:r>
              <a:rPr lang="en-US" sz="3200" dirty="0" smtClean="0"/>
              <a:t>document.domain.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150545" y="1977342"/>
            <a:ext cx="166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Effective: a.com</a:t>
            </a:r>
            <a:endParaRPr lang="en-US" dirty="0"/>
          </a:p>
        </p:txBody>
      </p:sp>
      <p:cxnSp>
        <p:nvCxnSpPr>
          <p:cNvPr id="10" name="Curved Connector 9"/>
          <p:cNvCxnSpPr>
            <a:stCxn id="7" idx="1"/>
            <a:endCxn id="11" idx="1"/>
          </p:cNvCxnSpPr>
          <p:nvPr/>
        </p:nvCxnSpPr>
        <p:spPr>
          <a:xfrm rot="10800000" flipH="1" flipV="1">
            <a:off x="1101523" y="1921740"/>
            <a:ext cx="49021" cy="240268"/>
          </a:xfrm>
          <a:prstGeom prst="curvedConnector3">
            <a:avLst>
              <a:gd name="adj1" fmla="val -46633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252535"/>
              </p:ext>
            </p:extLst>
          </p:nvPr>
        </p:nvGraphicFramePr>
        <p:xfrm>
          <a:off x="3810000" y="2422874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7" name="Visio" r:id="rId4" imgW="1693790" imgH="1693790" progId="Visio.Drawing.11">
                  <p:link updateAutomatic="1"/>
                </p:oleObj>
              </mc:Choice>
              <mc:Fallback>
                <p:oleObj name="Visio" r:id="rId4" imgW="1693790" imgH="169379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422874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2286000" y="2803874"/>
            <a:ext cx="1371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91000" y="3478006"/>
            <a:ext cx="0" cy="6974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05000" y="3337274"/>
            <a:ext cx="182880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86000" y="3184874"/>
            <a:ext cx="1447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524000" y="3413474"/>
            <a:ext cx="2057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288513"/>
              </p:ext>
            </p:extLst>
          </p:nvPr>
        </p:nvGraphicFramePr>
        <p:xfrm>
          <a:off x="6324600" y="4251674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8" name="Visio" r:id="rId4" imgW="1693790" imgH="1693790" progId="Visio.Drawing.11">
                  <p:link updateAutomatic="1"/>
                </p:oleObj>
              </mc:Choice>
              <mc:Fallback>
                <p:oleObj name="Visio" r:id="rId4" imgW="1693790" imgH="1693790" progId="Visio.Drawing.11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251674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 flipH="1">
            <a:off x="4724400" y="4708874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87906" y="3108674"/>
            <a:ext cx="79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3.html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94353" y="5032094"/>
            <a:ext cx="79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1.html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657600" y="3180051"/>
            <a:ext cx="114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main.html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324600" y="5040868"/>
            <a:ext cx="79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2.html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578597" y="1737074"/>
            <a:ext cx="160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Original: a.com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546724" y="1977342"/>
            <a:ext cx="166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Effective: a.com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460873" y="5257800"/>
            <a:ext cx="176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Original: x.a.com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429000" y="5498068"/>
            <a:ext cx="166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Effective: a.com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983018" y="5257800"/>
            <a:ext cx="1760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Original: x.a.com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951145" y="5498068"/>
            <a:ext cx="182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Effective: x.a.com</a:t>
            </a:r>
            <a:endParaRPr lang="en-US" dirty="0"/>
          </a:p>
        </p:txBody>
      </p:sp>
      <p:cxnSp>
        <p:nvCxnSpPr>
          <p:cNvPr id="39" name="Curved Connector 38"/>
          <p:cNvCxnSpPr/>
          <p:nvPr/>
        </p:nvCxnSpPr>
        <p:spPr>
          <a:xfrm rot="10800000" flipH="1" flipV="1">
            <a:off x="3370333" y="5442466"/>
            <a:ext cx="49021" cy="240268"/>
          </a:xfrm>
          <a:prstGeom prst="curvedConnector3">
            <a:avLst>
              <a:gd name="adj1" fmla="val -46633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400299"/>
              </p:ext>
            </p:extLst>
          </p:nvPr>
        </p:nvGraphicFramePr>
        <p:xfrm>
          <a:off x="2925040" y="3276600"/>
          <a:ext cx="351560" cy="35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29" name="Visio" r:id="rId8" imgW="433779" imgH="433779" progId="Visio.Drawing.11">
                  <p:link updateAutomatic="1"/>
                </p:oleObj>
              </mc:Choice>
              <mc:Fallback>
                <p:oleObj name="Visio" r:id="rId8" imgW="433779" imgH="433779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25040" y="3276600"/>
                        <a:ext cx="351560" cy="351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657011"/>
              </p:ext>
            </p:extLst>
          </p:nvPr>
        </p:nvGraphicFramePr>
        <p:xfrm>
          <a:off x="2157413" y="4038600"/>
          <a:ext cx="28098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0" name="Visio" r:id="rId10" imgW="433779" imgH="433779" progId="Visio.Drawing.11">
                  <p:link updateAutomatic="1"/>
                </p:oleObj>
              </mc:Choice>
              <mc:Fallback>
                <p:oleObj name="Visio" r:id="rId10" imgW="433779" imgH="433779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57413" y="4038600"/>
                        <a:ext cx="280987" cy="2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" name="Object 143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214507"/>
              </p:ext>
            </p:extLst>
          </p:nvPr>
        </p:nvGraphicFramePr>
        <p:xfrm>
          <a:off x="5253266" y="4724400"/>
          <a:ext cx="233134" cy="23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1" name="Visio" r:id="rId10" imgW="433779" imgH="433779" progId="Visio.Drawing.11">
                  <p:link updateAutomatic="1"/>
                </p:oleObj>
              </mc:Choice>
              <mc:Fallback>
                <p:oleObj name="Visio" r:id="rId10" imgW="433779" imgH="433779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53266" y="4724400"/>
                        <a:ext cx="233134" cy="233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5257800" y="2355184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(1) 1.html changes its domain.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257800" y="266700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(2) 3.html changes its domain.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257800" y="2983468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(3) 3.html inject script into 1.html.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257800" y="32766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(4) Script reads cookies from 2.html.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257800" y="3593068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(5) 1.html passes cookies to 3.html.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32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392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38"/>
    </mc:Choice>
    <mc:Fallback xmlns="">
      <p:transition spd="slow" advTm="109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7" grpId="1"/>
      <p:bldP spid="8" grpId="0"/>
      <p:bldP spid="11" grpId="0"/>
      <p:bldP spid="11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Cross-Origin </a:t>
            </a:r>
            <a:r>
              <a:rPr lang="en-US" dirty="0" smtClean="0"/>
              <a:t>AJAX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Since AJAX requests obey SOP, </a:t>
            </a:r>
            <a:r>
              <a:rPr lang="en-US" dirty="0" smtClean="0"/>
              <a:t>the client’s </a:t>
            </a:r>
            <a:r>
              <a:rPr lang="en-US" dirty="0"/>
              <a:t>browser cannot request a URL through </a:t>
            </a:r>
            <a:r>
              <a:rPr lang="en-US" dirty="0" smtClean="0"/>
              <a:t>XMLHTTPRequest from </a:t>
            </a:r>
            <a:r>
              <a:rPr lang="en-US" dirty="0"/>
              <a:t>a different origin</a:t>
            </a:r>
            <a:r>
              <a:rPr lang="en-US" dirty="0" smtClean="0"/>
              <a:t>.</a:t>
            </a:r>
          </a:p>
          <a:p>
            <a:r>
              <a:rPr lang="en-US" dirty="0"/>
              <a:t>Many proposals have been made in this regard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Cross-origin resource sharing.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://www.w3.org/TR/access-control</a:t>
            </a:r>
            <a:r>
              <a:rPr lang="en-US" dirty="0" smtClean="0">
                <a:hlinkClick r:id="rId3"/>
              </a:rPr>
              <a:t>/#origin</a:t>
            </a:r>
            <a:endParaRPr lang="en-US" dirty="0" smtClean="0"/>
          </a:p>
          <a:p>
            <a:pPr lvl="1"/>
            <a:r>
              <a:rPr lang="en-US" dirty="0"/>
              <a:t>IETF Draft about HTTP Origin.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tools.ietf.org/html/draft-abarth-origin-00#section-6</a:t>
            </a:r>
            <a:endParaRPr lang="en-US" dirty="0" smtClean="0"/>
          </a:p>
          <a:p>
            <a:pPr lvl="1"/>
            <a:r>
              <a:rPr lang="en-US" dirty="0"/>
              <a:t>XDomainRequest in IE8.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msdn.microsoft.com/en-us/library/dd573303%28VS.85%29.aspx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98"/>
    </mc:Choice>
    <mc:Fallback xmlns="">
      <p:transition spd="slow" advTm="43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for </a:t>
            </a:r>
            <a:r>
              <a:rPr lang="en-US" dirty="0"/>
              <a:t>Fine-grained-ness of SOP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Overall, all these problems exist because the </a:t>
            </a:r>
            <a:r>
              <a:rPr lang="en-US" dirty="0" smtClean="0"/>
              <a:t>same origin policy </a:t>
            </a:r>
            <a:r>
              <a:rPr lang="en-US" dirty="0"/>
              <a:t>restricts cross-domain access. </a:t>
            </a:r>
            <a:endParaRPr lang="en-US" dirty="0" smtClean="0"/>
          </a:p>
          <a:p>
            <a:r>
              <a:rPr lang="en-US" dirty="0" smtClean="0"/>
              <a:t>We aim to </a:t>
            </a:r>
            <a:r>
              <a:rPr lang="en-US" dirty="0"/>
              <a:t>make cooperation between multiple origins easier </a:t>
            </a:r>
            <a:r>
              <a:rPr lang="en-US" dirty="0" smtClean="0"/>
              <a:t>and less </a:t>
            </a:r>
            <a:r>
              <a:rPr lang="en-US" dirty="0"/>
              <a:t>error-prone. </a:t>
            </a:r>
            <a:endParaRPr lang="en-US" dirty="0" smtClean="0"/>
          </a:p>
          <a:p>
            <a:r>
              <a:rPr lang="en-US" dirty="0" smtClean="0"/>
              <a:t>We will disallow </a:t>
            </a:r>
            <a:r>
              <a:rPr lang="en-US" i="1" dirty="0"/>
              <a:t>document.domain </a:t>
            </a:r>
            <a:r>
              <a:rPr lang="en-US" dirty="0"/>
              <a:t>and uses </a:t>
            </a:r>
            <a:r>
              <a:rPr lang="en-US" dirty="0" smtClean="0"/>
              <a:t>a configurable </a:t>
            </a:r>
            <a:r>
              <a:rPr lang="en-US" dirty="0"/>
              <a:t>origin protocol to combine multiple SOP </a:t>
            </a:r>
            <a:r>
              <a:rPr lang="en-US" dirty="0" smtClean="0"/>
              <a:t>origins into </a:t>
            </a:r>
            <a:r>
              <a:rPr lang="en-US" dirty="0"/>
              <a:t>one configurable origin.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0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47"/>
    </mc:Choice>
    <mc:Fallback xmlns="">
      <p:transition spd="slow" advTm="33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for Coarse-grained-ness</a:t>
            </a:r>
            <a:r>
              <a:rPr lang="en-US" dirty="0" smtClean="0"/>
              <a:t> </a:t>
            </a:r>
            <a:r>
              <a:rPr lang="en-US" dirty="0"/>
              <a:t>of SOP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SOP is sometimes </a:t>
            </a:r>
            <a:r>
              <a:rPr lang="en-US" dirty="0" smtClean="0"/>
              <a:t>too coarse </a:t>
            </a:r>
            <a:r>
              <a:rPr lang="en-US" dirty="0"/>
              <a:t>for finer-grained </a:t>
            </a:r>
            <a:r>
              <a:rPr lang="en-US" dirty="0" smtClean="0"/>
              <a:t>origins. Many existing works have shown and solved the problem. We are going to design a big framework that can also solve the problem.</a:t>
            </a:r>
          </a:p>
          <a:p>
            <a:r>
              <a:rPr lang="en-US" dirty="0" smtClean="0"/>
              <a:t>Moreover, existing works cannot solve the combination of splitting and merging.</a:t>
            </a:r>
          </a:p>
          <a:p>
            <a:r>
              <a:rPr lang="en-US" dirty="0"/>
              <a:t>For example, one Mashup from </a:t>
            </a:r>
            <a:r>
              <a:rPr lang="en-US" i="1" dirty="0"/>
              <a:t>a.com </a:t>
            </a:r>
            <a:r>
              <a:rPr lang="en-US" dirty="0"/>
              <a:t>may </a:t>
            </a:r>
            <a:r>
              <a:rPr lang="en-US" dirty="0" smtClean="0"/>
              <a:t>want to </a:t>
            </a:r>
            <a:r>
              <a:rPr lang="en-US" dirty="0"/>
              <a:t>merge with another Mashup from </a:t>
            </a:r>
            <a:r>
              <a:rPr lang="en-US" i="1" dirty="0"/>
              <a:t>b.com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2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79"/>
    </mc:Choice>
    <mc:Fallback xmlns="">
      <p:transition spd="slow" advTm="40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This join operation can be used in document.domain examples. </a:t>
            </a:r>
          </a:p>
          <a:p>
            <a:r>
              <a:rPr lang="en-US" smtClean="0"/>
              <a:t>For example, previously, www.cnn.com and ads.cnn.com both change document.domain = “cnn.com”</a:t>
            </a:r>
          </a:p>
          <a:p>
            <a:r>
              <a:rPr lang="en-US" smtClean="0"/>
              <a:t>Now, www.cnn.com principal at client side sends a request to ads.cnn.com with the principal’s originID. </a:t>
            </a:r>
          </a:p>
          <a:p>
            <a:r>
              <a:rPr lang="en-US" smtClean="0"/>
              <a:t>ads.cnn.com will agree to join the existing principal with the same originID.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inside a </a:t>
            </a:r>
            <a:r>
              <a:rPr lang="en-US" dirty="0" smtClean="0"/>
              <a:t>Principal.</a:t>
            </a:r>
          </a:p>
          <a:p>
            <a:pPr lvl="1"/>
            <a:r>
              <a:rPr lang="en-US" dirty="0" smtClean="0"/>
              <a:t>Not restricted. Accompanied by originID.</a:t>
            </a:r>
          </a:p>
          <a:p>
            <a:r>
              <a:rPr lang="en-US" dirty="0"/>
              <a:t>Communication between Principals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postMessage </a:t>
            </a:r>
            <a:r>
              <a:rPr lang="en-US" dirty="0" smtClean="0"/>
              <a:t>channel</a:t>
            </a:r>
          </a:p>
          <a:p>
            <a:pPr lvl="1"/>
            <a:r>
              <a:rPr lang="en-US" dirty="0" smtClean="0"/>
              <a:t>Object View (WWW 2010)</a:t>
            </a:r>
          </a:p>
          <a:p>
            <a:r>
              <a:rPr lang="en-US" dirty="0"/>
              <a:t>Destroy a Principal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 close().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"/>
    </mc:Choice>
    <mc:Fallback xmlns="">
      <p:transition spd="slow" advTm="529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OriginID and PrincipalID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representation of originID is similar to that </a:t>
            </a:r>
            <a:r>
              <a:rPr lang="en-US" dirty="0" smtClean="0"/>
              <a:t>of a </a:t>
            </a:r>
            <a:r>
              <a:rPr lang="en-US" dirty="0"/>
              <a:t>session </a:t>
            </a:r>
            <a:r>
              <a:rPr lang="en-US" dirty="0" smtClean="0"/>
              <a:t>cookie.</a:t>
            </a:r>
          </a:p>
          <a:p>
            <a:pPr lvl="1"/>
            <a:r>
              <a:rPr lang="en-US" dirty="0" smtClean="0"/>
              <a:t>We will use the same way of generating a session ID.</a:t>
            </a:r>
          </a:p>
          <a:p>
            <a:r>
              <a:rPr lang="en-US" dirty="0"/>
              <a:t>PrincipalID is a public representation of originID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Once a principal is created, we will assign an arbitrary principalID for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30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4"/>
    </mc:Choice>
    <mc:Fallback xmlns="">
      <p:transition spd="slow" advTm="28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modify </a:t>
            </a:r>
            <a:r>
              <a:rPr lang="en-US" dirty="0" smtClean="0"/>
              <a:t>the server </a:t>
            </a:r>
            <a:r>
              <a:rPr lang="en-US" dirty="0"/>
              <a:t>so that resources in one web session will be </a:t>
            </a:r>
            <a:r>
              <a:rPr lang="en-US" dirty="0" smtClean="0"/>
              <a:t>allocated into </a:t>
            </a:r>
            <a:r>
              <a:rPr lang="en-US" dirty="0"/>
              <a:t>one </a:t>
            </a:r>
            <a:r>
              <a:rPr lang="en-US" dirty="0" smtClean="0"/>
              <a:t>principal </a:t>
            </a:r>
            <a:r>
              <a:rPr lang="en-US" dirty="0"/>
              <a:t>at client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Categories of Sessions.</a:t>
            </a:r>
          </a:p>
          <a:p>
            <a:pPr lvl="1"/>
            <a:r>
              <a:rPr lang="en-US" dirty="0"/>
              <a:t>Explicit sessions, also known </a:t>
            </a:r>
            <a:r>
              <a:rPr lang="en-US" dirty="0" smtClean="0"/>
              <a:t>as login sessions.</a:t>
            </a:r>
          </a:p>
          <a:p>
            <a:pPr lvl="2"/>
            <a:r>
              <a:rPr lang="en-US" dirty="0" smtClean="0"/>
              <a:t>Use session ID or identity cookie as originID.</a:t>
            </a:r>
          </a:p>
          <a:p>
            <a:pPr lvl="1"/>
            <a:r>
              <a:rPr lang="en-US" dirty="0"/>
              <a:t>Implicit </a:t>
            </a:r>
            <a:r>
              <a:rPr lang="en-US" dirty="0" smtClean="0"/>
              <a:t>sessions.</a:t>
            </a:r>
          </a:p>
          <a:p>
            <a:pPr lvl="2"/>
            <a:r>
              <a:rPr lang="en-US" dirty="0" smtClean="0"/>
              <a:t>We need to create our own originID.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8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89"/>
    </mc:Choice>
    <mc:Fallback xmlns="">
      <p:transition spd="slow" advTm="63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Fine-grained-ness of SOP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Cooperation between Multiple </a:t>
            </a:r>
            <a:r>
              <a:rPr lang="en-US" dirty="0" smtClean="0"/>
              <a:t>Origins. (SOP cannot)</a:t>
            </a:r>
          </a:p>
          <a:p>
            <a:r>
              <a:rPr lang="en-US" dirty="0" smtClean="0"/>
              <a:t>Thus, some solutions are created.</a:t>
            </a:r>
          </a:p>
          <a:p>
            <a:pPr lvl="1"/>
            <a:r>
              <a:rPr lang="en-US" dirty="0" smtClean="0"/>
              <a:t>document.domain.</a:t>
            </a:r>
          </a:p>
          <a:p>
            <a:pPr lvl="1"/>
            <a:r>
              <a:rPr lang="en-US" dirty="0"/>
              <a:t>Cross-principal Communication Channel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Cross-Origin AJAX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ObjectView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581150"/>
            <a:ext cx="33432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032354"/>
              </p:ext>
            </p:extLst>
          </p:nvPr>
        </p:nvGraphicFramePr>
        <p:xfrm>
          <a:off x="1600200" y="1295400"/>
          <a:ext cx="5715000" cy="519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Visio" r:id="rId5" imgW="5229983" imgH="4749233" progId="Visio.Drawing.11">
                  <p:link updateAutomatic="1"/>
                </p:oleObj>
              </mc:Choice>
              <mc:Fallback>
                <p:oleObj name="Visio" r:id="rId5" imgW="5229983" imgH="4749233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1295400"/>
                        <a:ext cx="5715000" cy="519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2133600" y="5867400"/>
            <a:ext cx="3505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1905000"/>
            <a:ext cx="3505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2819400"/>
            <a:ext cx="2667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0800" y="3733800"/>
            <a:ext cx="464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" y="3054311"/>
            <a:ext cx="7703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However, Singh </a:t>
            </a:r>
            <a:r>
              <a:rPr lang="en-US" sz="2800" dirty="0"/>
              <a:t>et al. show that </a:t>
            </a:r>
            <a:r>
              <a:rPr lang="en-US" sz="2800" i="1" dirty="0" err="1"/>
              <a:t>document.domain</a:t>
            </a:r>
            <a:r>
              <a:rPr lang="en-US" sz="2800" i="1" dirty="0"/>
              <a:t> </a:t>
            </a:r>
            <a:r>
              <a:rPr lang="en-US" sz="2800" dirty="0"/>
              <a:t>can be </a:t>
            </a:r>
            <a:r>
              <a:rPr lang="en-US" sz="2800" dirty="0" smtClean="0"/>
              <a:t>insecure </a:t>
            </a:r>
            <a:r>
              <a:rPr lang="en-US" altLang="zh-CN" sz="2800" dirty="0" smtClean="0"/>
              <a:t>in Oakland 2010 Paper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631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44"/>
    </mc:Choice>
    <mc:Fallback xmlns="">
      <p:transition spd="slow" advTm="42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OriginID Sniffing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 HTTPs.</a:t>
            </a:r>
          </a:p>
          <a:p>
            <a:r>
              <a:rPr lang="en-US" dirty="0"/>
              <a:t>Mixing of COP </a:t>
            </a:r>
            <a:r>
              <a:rPr lang="en-US" dirty="0" smtClean="0"/>
              <a:t>and SOP.</a:t>
            </a:r>
          </a:p>
          <a:p>
            <a:pPr lvl="1"/>
            <a:r>
              <a:rPr lang="en-US" dirty="0" smtClean="0"/>
              <a:t>Mixing two principles.</a:t>
            </a:r>
          </a:p>
          <a:p>
            <a:pPr lvl="2"/>
            <a:r>
              <a:rPr lang="en-US" dirty="0" smtClean="0"/>
              <a:t>Always use COP.</a:t>
            </a:r>
          </a:p>
          <a:p>
            <a:pPr lvl="1"/>
            <a:r>
              <a:rPr lang="en-US" dirty="0" smtClean="0"/>
              <a:t>Mixing two sites.</a:t>
            </a:r>
          </a:p>
          <a:p>
            <a:pPr lvl="2"/>
            <a:r>
              <a:rPr lang="en-US" dirty="0" smtClean="0"/>
              <a:t>SOP is a special case of COP.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9112"/>
            <a:ext cx="49149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1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03"/>
    </mc:Choice>
    <mc:Fallback xmlns="">
      <p:transition spd="slow" advTm="58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Association of OriginIDs with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Communications between </a:t>
            </a:r>
            <a:r>
              <a:rPr lang="en-US" dirty="0" smtClean="0"/>
              <a:t>Principals.</a:t>
            </a:r>
          </a:p>
          <a:p>
            <a:pPr lvl="1"/>
            <a:r>
              <a:rPr lang="en-US" dirty="0"/>
              <a:t>postMessage Channel.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00200"/>
            <a:ext cx="68103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7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7"/>
    </mc:Choice>
    <mc:Fallback xmlns="">
      <p:transition spd="slow" advTm="20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Security 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r>
              <a:rPr lang="en-US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7"/>
    </mc:Choice>
    <mc:Fallback xmlns="">
      <p:transition spd="slow" advTm="3847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formal web security </a:t>
            </a:r>
            <a:r>
              <a:rPr lang="en-US" dirty="0" smtClean="0"/>
              <a:t>model based on Alloy by </a:t>
            </a:r>
            <a:r>
              <a:rPr lang="en-US" dirty="0" err="1" smtClean="0"/>
              <a:t>Akhawe</a:t>
            </a:r>
            <a:r>
              <a:rPr lang="en-US" dirty="0" smtClean="0"/>
              <a:t> et al.</a:t>
            </a:r>
          </a:p>
          <a:p>
            <a:r>
              <a:rPr lang="en-US" dirty="0"/>
              <a:t>We switch </a:t>
            </a:r>
            <a:r>
              <a:rPr lang="en-US" dirty="0" smtClean="0"/>
              <a:t>same-origin policy </a:t>
            </a:r>
            <a:r>
              <a:rPr lang="en-US" dirty="0"/>
              <a:t>to conﬁgurable origin </a:t>
            </a:r>
            <a:r>
              <a:rPr lang="en-US" dirty="0" smtClean="0"/>
              <a:t>policy in their model. </a:t>
            </a:r>
          </a:p>
          <a:p>
            <a:r>
              <a:rPr lang="en-US" dirty="0" smtClean="0"/>
              <a:t>Alloy is not able to find any counterexample.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Cross Site Request Forgery (CSRF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pPr lvl="1"/>
            <a:r>
              <a:rPr lang="en-US" dirty="0" smtClean="0"/>
              <a:t>Step One, </a:t>
            </a:r>
            <a:r>
              <a:rPr lang="en-US" dirty="0"/>
              <a:t>the </a:t>
            </a:r>
            <a:r>
              <a:rPr lang="en-US" dirty="0" smtClean="0"/>
              <a:t>link needs </a:t>
            </a:r>
            <a:r>
              <a:rPr lang="en-US" dirty="0"/>
              <a:t>to be imbedded in the website. </a:t>
            </a:r>
            <a:endParaRPr lang="en-US" dirty="0" smtClean="0"/>
          </a:p>
          <a:p>
            <a:pPr lvl="1"/>
            <a:r>
              <a:rPr lang="en-US" dirty="0" smtClean="0"/>
              <a:t>Step Two, </a:t>
            </a:r>
            <a:r>
              <a:rPr lang="en-US" dirty="0"/>
              <a:t>the </a:t>
            </a:r>
            <a:r>
              <a:rPr lang="en-US" dirty="0" smtClean="0"/>
              <a:t>browser needs </a:t>
            </a:r>
            <a:r>
              <a:rPr lang="en-US" dirty="0"/>
              <a:t>to send the request. </a:t>
            </a:r>
            <a:endParaRPr lang="en-US" dirty="0" smtClean="0"/>
          </a:p>
          <a:p>
            <a:pPr lvl="1"/>
            <a:r>
              <a:rPr lang="en-US" dirty="0" smtClean="0"/>
              <a:t>Step Three, </a:t>
            </a:r>
            <a:r>
              <a:rPr lang="en-US" dirty="0"/>
              <a:t>the server (the bank in </a:t>
            </a:r>
            <a:r>
              <a:rPr lang="en-US" dirty="0" smtClean="0"/>
              <a:t>this case</a:t>
            </a:r>
            <a:r>
              <a:rPr lang="en-US" dirty="0"/>
              <a:t>) needs to allow this action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COP, the server will see the request is from different principal and thus reject it (Step Three).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2221468"/>
            <a:ext cx="944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&lt;</a:t>
            </a:r>
            <a:r>
              <a:rPr lang="en-US" i="1" dirty="0" err="1"/>
              <a:t>img</a:t>
            </a:r>
            <a:r>
              <a:rPr lang="en-US" i="1" dirty="0"/>
              <a:t> </a:t>
            </a:r>
            <a:r>
              <a:rPr lang="en-US" i="1" dirty="0" err="1" smtClean="0"/>
              <a:t>src</a:t>
            </a:r>
            <a:r>
              <a:rPr lang="en-US" i="1" dirty="0" smtClean="0"/>
              <a:t>=</a:t>
            </a:r>
            <a:r>
              <a:rPr lang="en-US" i="1" dirty="0" smtClean="0">
                <a:hlinkClick r:id="rId3"/>
              </a:rPr>
              <a:t>http</a:t>
            </a:r>
            <a:r>
              <a:rPr lang="en-US" i="1" dirty="0">
                <a:hlinkClick r:id="rId3"/>
              </a:rPr>
              <a:t>://</a:t>
            </a:r>
            <a:r>
              <a:rPr lang="en-US" i="1" dirty="0" smtClean="0">
                <a:hlinkClick r:id="rId3"/>
              </a:rPr>
              <a:t>bank.com/transfer.do?acct=A&amp;amount=10</a:t>
            </a:r>
            <a:r>
              <a:rPr lang="en-US" i="1" dirty="0" smtClean="0"/>
              <a:t>  width</a:t>
            </a:r>
            <a:r>
              <a:rPr lang="en-US" i="1" dirty="0"/>
              <a:t>="1" height="1" </a:t>
            </a:r>
            <a:r>
              <a:rPr lang="en-US" i="1" dirty="0" smtClean="0"/>
              <a:t> border</a:t>
            </a:r>
            <a:r>
              <a:rPr lang="en-US" i="1" dirty="0"/>
              <a:t>="0"&gt;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3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31"/>
    </mc:Choice>
    <mc:Fallback xmlns="">
      <p:transition spd="slow" advTm="69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Coarse-grained-ness </a:t>
            </a:r>
            <a:r>
              <a:rPr lang="en-US" dirty="0"/>
              <a:t>of SOP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Isolating Content from One Single </a:t>
            </a:r>
            <a:r>
              <a:rPr lang="en-US" dirty="0" smtClean="0"/>
              <a:t>Domain. (SOP cannot)</a:t>
            </a:r>
          </a:p>
          <a:p>
            <a:pPr lvl="1"/>
            <a:r>
              <a:rPr lang="en-US" dirty="0" smtClean="0"/>
              <a:t>Different Web </a:t>
            </a:r>
            <a:r>
              <a:rPr lang="en-US" dirty="0"/>
              <a:t>Sessions at One Client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Mashup Isolation</a:t>
            </a:r>
            <a:r>
              <a:rPr lang="en-US" dirty="0" smtClean="0"/>
              <a:t>.</a:t>
            </a:r>
          </a:p>
          <a:p>
            <a:r>
              <a:rPr lang="en-US" dirty="0"/>
              <a:t>Existing Solutions</a:t>
            </a:r>
          </a:p>
          <a:p>
            <a:pPr lvl="1"/>
            <a:r>
              <a:rPr lang="en-US" dirty="0"/>
              <a:t>Private </a:t>
            </a:r>
            <a:r>
              <a:rPr lang="en-US" dirty="0" smtClean="0"/>
              <a:t>browsing</a:t>
            </a:r>
            <a:endParaRPr lang="en-US" dirty="0"/>
          </a:p>
          <a:p>
            <a:pPr lvl="1"/>
            <a:r>
              <a:rPr lang="en-US" dirty="0" err="1" smtClean="0"/>
              <a:t>SessionStorage</a:t>
            </a:r>
            <a:endParaRPr lang="en-US" dirty="0" smtClean="0"/>
          </a:p>
          <a:p>
            <a:pPr lvl="1"/>
            <a:r>
              <a:rPr lang="en-US" dirty="0" err="1" smtClean="0"/>
              <a:t>MashupOS</a:t>
            </a:r>
            <a:endParaRPr lang="en-US" dirty="0"/>
          </a:p>
          <a:p>
            <a:pPr lvl="1"/>
            <a:r>
              <a:rPr lang="en-US" dirty="0" err="1"/>
              <a:t>OMash</a:t>
            </a:r>
            <a:endParaRPr lang="en-US" dirty="0"/>
          </a:p>
          <a:p>
            <a:pPr lvl="1"/>
            <a:r>
              <a:rPr lang="en-US" dirty="0" err="1"/>
              <a:t>SMash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Subspace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38500"/>
            <a:ext cx="5143500" cy="331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41"/>
    </mc:Choice>
    <mc:Fallback xmlns="">
      <p:transition spd="slow" advTm="21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Existing approaches can split and merge two SOP defined principals.</a:t>
            </a:r>
          </a:p>
          <a:p>
            <a:pPr marL="0" indent="0">
              <a:buNone/>
            </a:pPr>
            <a:r>
              <a:rPr lang="en-US" sz="4800" dirty="0" smtClean="0"/>
              <a:t>However,</a:t>
            </a:r>
          </a:p>
          <a:p>
            <a:pPr marL="0" indent="0">
              <a:buNone/>
            </a:pPr>
            <a:r>
              <a:rPr lang="en-US" dirty="0" smtClean="0"/>
              <a:t>there is no new </a:t>
            </a:r>
            <a:r>
              <a:rPr lang="en-US" b="1" dirty="0" smtClean="0"/>
              <a:t>label </a:t>
            </a:r>
            <a:r>
              <a:rPr lang="en-US" dirty="0" smtClean="0"/>
              <a:t>for those newly created principals, leading to </a:t>
            </a:r>
            <a:r>
              <a:rPr lang="en-US" i="1" dirty="0" smtClean="0"/>
              <a:t>origin spoofing attacks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Spoofing Attack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Revisit reply attack proposed by Barth et 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76400" y="2941287"/>
            <a:ext cx="54102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www.igoogle.com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33600" y="3474687"/>
            <a:ext cx="4724400" cy="1524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http://googleusercontent.com/attacker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0" y="4038600"/>
            <a:ext cx="4343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http://googleusercontent.com/gadget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10200" y="3169887"/>
            <a:ext cx="762000" cy="1172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2514599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top.postMessage</a:t>
            </a:r>
            <a:r>
              <a:rPr lang="en-US" sz="2000" dirty="0" smtClean="0"/>
              <a:t>(</a:t>
            </a:r>
            <a:r>
              <a:rPr lang="en-US" sz="2000" dirty="0" err="1" smtClean="0"/>
              <a:t>msg,targetOrigin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79271" y="3169887"/>
            <a:ext cx="381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286000" y="4038600"/>
            <a:ext cx="43434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http://</a:t>
            </a:r>
            <a:r>
              <a:rPr lang="en-US" sz="2000" dirty="0" smtClean="0">
                <a:solidFill>
                  <a:srgbClr val="FF0000"/>
                </a:solidFill>
              </a:rPr>
              <a:t>googleusercontent.com/attacker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3657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redirect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5334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SOP, those two gadgets share the same </a:t>
            </a:r>
            <a:r>
              <a:rPr lang="en-US" sz="2800" dirty="0" err="1" smtClean="0"/>
              <a:t>targetOrigin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2514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source.origin.postMessage</a:t>
            </a:r>
            <a:r>
              <a:rPr lang="en-US" sz="2000" dirty="0" smtClean="0"/>
              <a:t>(</a:t>
            </a:r>
            <a:r>
              <a:rPr lang="en-US" sz="2000" dirty="0" err="1" smtClean="0"/>
              <a:t>replyMsg</a:t>
            </a:r>
            <a:r>
              <a:rPr lang="en-US" sz="2000" dirty="0" smtClean="0"/>
              <a:t>, origin)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0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  <p:bldP spid="20" grpId="0" animBg="1"/>
      <p:bldP spid="21" grpId="0"/>
      <p:bldP spid="22" grpId="0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Spoofing Attack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2362200"/>
            <a:ext cx="4495800" cy="3429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2857500"/>
            <a:ext cx="2247900" cy="2438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Malicious.com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33700" y="2857500"/>
            <a:ext cx="2095500" cy="2438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Connect.com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752600"/>
            <a:ext cx="276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Merged Principal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5" idx="5"/>
          </p:cNvCxnSpPr>
          <p:nvPr/>
        </p:nvCxnSpPr>
        <p:spPr>
          <a:xfrm flipV="1">
            <a:off x="4447005" y="3124200"/>
            <a:ext cx="2106195" cy="2164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259303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Benign.com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453253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Request through Cross-origin Resource Sharing</a:t>
            </a:r>
            <a:endParaRPr lang="en-US" sz="2400" dirty="0"/>
          </a:p>
        </p:txBody>
      </p:sp>
      <p:pic>
        <p:nvPicPr>
          <p:cNvPr id="16386" name="Picture 2" descr="http://www.magerempowerment.com/v2/blog/wp-content/uploads/2012/07/doub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606581"/>
            <a:ext cx="1483226" cy="2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29200" y="1524000"/>
            <a:ext cx="25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it malicious.com or connect.com?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05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/>
              <a:t>Several Concepts.</a:t>
            </a:r>
          </a:p>
          <a:p>
            <a:pPr lvl="1"/>
            <a:r>
              <a:rPr lang="en-US" dirty="0"/>
              <a:t>Configurable Origin Policy.</a:t>
            </a:r>
          </a:p>
          <a:p>
            <a:pPr lvl="1"/>
            <a:r>
              <a:rPr lang="en-US" dirty="0"/>
              <a:t>Operations on COP origins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Create a Principal.</a:t>
            </a:r>
          </a:p>
          <a:p>
            <a:pPr lvl="2"/>
            <a:r>
              <a:rPr lang="en-US" dirty="0"/>
              <a:t>Join an Existing Principal.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Communication inside a Principal.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Communication between Principals.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Destroy a Principal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1"/>
    </mc:Choice>
    <mc:Fallback xmlns="">
      <p:transition spd="slow" advTm="1773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1|1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9|19.5|5.2|3|6.6|9.4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1.9|2|27.2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6.9|18.9|0.9|4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1|29.8|12.9|9|19.6|10.6|6.2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9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7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6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.3|28.1|0.7|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7.1|5.2|16.1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4|16|24.6|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1.1|16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6.7|2|7.5|1.5|3.7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5.3|9.8|5.3|8.9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9.2|1.5|1.6|7.5|4|1.2|6.6|7.7|5.2|13|1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1|1.3|1.3|7|3.9|0.9|2.8|2.9|2.1|13.7|9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2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6245</TotalTime>
  <Words>1986</Words>
  <Application>Microsoft Office PowerPoint</Application>
  <PresentationFormat>On-screen Show (4:3)</PresentationFormat>
  <Paragraphs>435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8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Office Theme</vt:lpstr>
      <vt:lpstr>D:\yzcao\Study\WebPrinciple\CNNExample.vsd\Drawing\~Page-1\Sheet.1</vt:lpstr>
      <vt:lpstr>D:\yzcao\Study\Qual\Drawing1\Drawing\~Page-1\HTML</vt:lpstr>
      <vt:lpstr>D:\yzcao\Study\Qual\Drawing1\Drawing\~Page-1\HTML</vt:lpstr>
      <vt:lpstr>D:\yzcao\Study\Qual\Drawing1\Drawing\~Page-1\HTML</vt:lpstr>
      <vt:lpstr>D:\yzcao\Study\Qual\Drawing1\Drawing\~Page-1\HTML</vt:lpstr>
      <vt:lpstr>D:\yzcao\Study\Qual\Drawing1\Drawing\~Page-1\Script (client-side)</vt:lpstr>
      <vt:lpstr>D:\yzcao\Study\Qual\Drawing1\Drawing\~Page-1\Generic.9</vt:lpstr>
      <vt:lpstr>D:\yzcao\Study\Qual\Drawing1\Drawing\~Page-1\Generic.9</vt:lpstr>
      <vt:lpstr>Redefining Web Browser Principals with a Configurable Origin Policy</vt:lpstr>
      <vt:lpstr>Outline</vt:lpstr>
      <vt:lpstr>Background</vt:lpstr>
      <vt:lpstr>Fine-grained-ness of SOP</vt:lpstr>
      <vt:lpstr>Coarse-grained-ness of SOP</vt:lpstr>
      <vt:lpstr>PowerPoint Presentation</vt:lpstr>
      <vt:lpstr>Origin Spoofing Attack I</vt:lpstr>
      <vt:lpstr>Origin Spoofing Attack II</vt:lpstr>
      <vt:lpstr>Outline</vt:lpstr>
      <vt:lpstr>Several Concepts</vt:lpstr>
      <vt:lpstr>Configurable Origin Policy</vt:lpstr>
      <vt:lpstr>PowerPoint Presentation</vt:lpstr>
      <vt:lpstr>Configurable Origin Policy</vt:lpstr>
      <vt:lpstr>Operation: Create a Principal</vt:lpstr>
      <vt:lpstr>Operation: Create a Principal</vt:lpstr>
      <vt:lpstr>Operation: Request Another Website to Join Its Principal</vt:lpstr>
      <vt:lpstr>Operation: Join without revealing originID</vt:lpstr>
      <vt:lpstr>Operation: Join Another Website’s Principal</vt:lpstr>
      <vt:lpstr>Outline</vt:lpstr>
      <vt:lpstr>Enforcing COP: Defining a Principal</vt:lpstr>
      <vt:lpstr>Outline</vt:lpstr>
      <vt:lpstr>Using Proxy Assistance</vt:lpstr>
      <vt:lpstr>Origin Spoofing Attack I</vt:lpstr>
      <vt:lpstr>Origin Spoofing Attack II</vt:lpstr>
      <vt:lpstr>Evaluation</vt:lpstr>
      <vt:lpstr>Outline</vt:lpstr>
      <vt:lpstr>Conclusion</vt:lpstr>
      <vt:lpstr>PowerPoint Presentation</vt:lpstr>
      <vt:lpstr>PowerPoint Presentation</vt:lpstr>
      <vt:lpstr>Association of OriginIDs with Resources</vt:lpstr>
      <vt:lpstr>Discussion on Compatibility</vt:lpstr>
      <vt:lpstr>document.domain</vt:lpstr>
      <vt:lpstr>Cross-Origin AJAX</vt:lpstr>
      <vt:lpstr>Summary for Fine-grained-ness of SOP</vt:lpstr>
      <vt:lpstr>Summary for Coarse-grained-ness of SOP</vt:lpstr>
      <vt:lpstr>PowerPoint Presentation</vt:lpstr>
      <vt:lpstr>Other Operations</vt:lpstr>
      <vt:lpstr>OriginID and PrincipalID Generation</vt:lpstr>
      <vt:lpstr>Server Modification</vt:lpstr>
      <vt:lpstr>Security Analysis</vt:lpstr>
      <vt:lpstr>Association of OriginIDs with Communications</vt:lpstr>
      <vt:lpstr>Outline</vt:lpstr>
      <vt:lpstr>Formal Security Analysis</vt:lpstr>
      <vt:lpstr>Security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Yinzhi Cao</dc:creator>
  <cp:lastModifiedBy>Yinzhi Cao</cp:lastModifiedBy>
  <cp:revision>308</cp:revision>
  <cp:lastPrinted>2013-05-29T14:20:22Z</cp:lastPrinted>
  <dcterms:created xsi:type="dcterms:W3CDTF">2010-11-09T05:10:45Z</dcterms:created>
  <dcterms:modified xsi:type="dcterms:W3CDTF">2013-06-27T04:26:45Z</dcterms:modified>
</cp:coreProperties>
</file>