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64" r:id="rId2"/>
    <p:sldId id="336" r:id="rId3"/>
    <p:sldId id="337" r:id="rId4"/>
    <p:sldId id="268" r:id="rId5"/>
    <p:sldId id="290" r:id="rId6"/>
    <p:sldId id="291" r:id="rId7"/>
    <p:sldId id="267" r:id="rId8"/>
    <p:sldId id="288" r:id="rId9"/>
    <p:sldId id="289" r:id="rId10"/>
    <p:sldId id="257" r:id="rId11"/>
    <p:sldId id="292" r:id="rId12"/>
    <p:sldId id="293" r:id="rId13"/>
    <p:sldId id="265" r:id="rId14"/>
    <p:sldId id="294" r:id="rId15"/>
    <p:sldId id="295" r:id="rId16"/>
    <p:sldId id="258" r:id="rId17"/>
    <p:sldId id="296" r:id="rId18"/>
    <p:sldId id="297" r:id="rId19"/>
    <p:sldId id="271" r:id="rId20"/>
    <p:sldId id="298" r:id="rId21"/>
    <p:sldId id="299" r:id="rId22"/>
    <p:sldId id="259" r:id="rId23"/>
    <p:sldId id="300" r:id="rId24"/>
    <p:sldId id="301" r:id="rId25"/>
    <p:sldId id="327" r:id="rId26"/>
    <p:sldId id="328" r:id="rId27"/>
    <p:sldId id="329" r:id="rId28"/>
    <p:sldId id="273" r:id="rId29"/>
    <p:sldId id="302" r:id="rId30"/>
    <p:sldId id="303" r:id="rId31"/>
    <p:sldId id="260" r:id="rId32"/>
    <p:sldId id="306" r:id="rId33"/>
    <p:sldId id="307" r:id="rId34"/>
    <p:sldId id="333" r:id="rId35"/>
    <p:sldId id="334" r:id="rId36"/>
    <p:sldId id="335" r:id="rId37"/>
    <p:sldId id="274" r:id="rId38"/>
    <p:sldId id="308" r:id="rId39"/>
    <p:sldId id="309" r:id="rId40"/>
    <p:sldId id="262" r:id="rId41"/>
    <p:sldId id="310" r:id="rId42"/>
    <p:sldId id="311" r:id="rId43"/>
    <p:sldId id="324" r:id="rId44"/>
    <p:sldId id="325" r:id="rId45"/>
    <p:sldId id="326" r:id="rId46"/>
    <p:sldId id="276" r:id="rId47"/>
    <p:sldId id="312" r:id="rId48"/>
    <p:sldId id="313" r:id="rId49"/>
    <p:sldId id="272" r:id="rId50"/>
    <p:sldId id="316" r:id="rId51"/>
    <p:sldId id="317" r:id="rId52"/>
    <p:sldId id="284" r:id="rId53"/>
    <p:sldId id="320" r:id="rId54"/>
    <p:sldId id="321" r:id="rId55"/>
    <p:sldId id="285" r:id="rId56"/>
    <p:sldId id="322" r:id="rId57"/>
    <p:sldId id="323" r:id="rId58"/>
    <p:sldId id="27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77" autoAdjust="0"/>
    <p:restoredTop sz="57467" autoAdjust="0"/>
  </p:normalViewPr>
  <p:slideViewPr>
    <p:cSldViewPr snapToGrid="0">
      <p:cViewPr varScale="1">
        <p:scale>
          <a:sx n="38" d="100"/>
          <a:sy n="38" d="100"/>
        </p:scale>
        <p:origin x="-19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82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82034-02B4-41A8-8FB4-1CF0E439BB4C}" type="datetimeFigureOut">
              <a:rPr lang="en-US" smtClean="0"/>
              <a:pPr/>
              <a:t>4/7/2009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72F46-967C-4230-AAFC-F862F64D1C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 added</a:t>
            </a:r>
            <a:r>
              <a:rPr lang="en-US" baseline="0" dirty="0" smtClean="0"/>
              <a:t> post </a:t>
            </a:r>
            <a:r>
              <a:rPr lang="en-US" baseline="0" dirty="0" err="1" smtClean="0"/>
              <a:t>preso</a:t>
            </a:r>
            <a:r>
              <a:rPr lang="en-US" baseline="0" dirty="0" smtClean="0"/>
              <a:t> – to deliver the gist of the deck. </a:t>
            </a:r>
          </a:p>
          <a:p>
            <a:endParaRPr lang="en-US" baseline="0" dirty="0" smtClean="0"/>
          </a:p>
          <a:p>
            <a:r>
              <a:rPr lang="en-US" baseline="0" dirty="0" smtClean="0"/>
              <a:t>To begin, I said that I was going to be talking about game mechanics for play. Specifically, I wanted to talk about the 4 C’s  (Creativity, Collection, Community and Competition) and how they might be used to transform the play-space that we know as Sony HOME. </a:t>
            </a:r>
            <a:endParaRPr lang="en-US" dirty="0" smtClean="0"/>
          </a:p>
          <a:p>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when I got there – I was really disappointed. No glitter, very few activities… mostly people walking around.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not just “people” but “dudes”. And not just “talking to each other” but “harassing any</a:t>
            </a:r>
            <a:r>
              <a:rPr lang="en-US" baseline="0" dirty="0" smtClean="0"/>
              <a:t> female avatar”. I actually had to cross-dress to get screenshots because otherwise guys would crowd me with “A/S/L” requests!!</a:t>
            </a:r>
          </a:p>
          <a:p>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kind of activity</a:t>
            </a:r>
            <a:r>
              <a:rPr lang="en-US" baseline="0" dirty="0" smtClean="0"/>
              <a:t> rapidly became t</a:t>
            </a:r>
            <a:r>
              <a:rPr lang="en-US" dirty="0" smtClean="0"/>
              <a:t>he </a:t>
            </a:r>
            <a:r>
              <a:rPr lang="en-US" dirty="0" smtClean="0"/>
              <a:t>most famous form</a:t>
            </a:r>
            <a:r>
              <a:rPr lang="en-US" baseline="0" dirty="0" smtClean="0"/>
              <a:t> of play in </a:t>
            </a:r>
            <a:r>
              <a:rPr lang="en-US" baseline="0" dirty="0" smtClean="0"/>
              <a:t>HOME. Fail! It really got my brain turning. </a:t>
            </a:r>
            <a:r>
              <a:rPr lang="en-US" baseline="0" dirty="0" smtClean="0"/>
              <a:t>What else is there to </a:t>
            </a:r>
            <a:r>
              <a:rPr lang="en-US" baseline="0" dirty="0" smtClean="0"/>
              <a:t>do in a virtual mall, really… besides shop and cruise around? </a:t>
            </a:r>
          </a:p>
          <a:p>
            <a:endParaRPr lang="en-US" baseline="0" dirty="0" smtClean="0"/>
          </a:p>
          <a:p>
            <a:r>
              <a:rPr lang="en-US" baseline="0" dirty="0" smtClean="0"/>
              <a:t>True, there are some games there (in the virtual bowling alley, and more recently at sponsored locations in the world) but I didn’t even bother to go into this in my talk. Because the experiences there pale in comparison with the games available on the system at large – and in comparison to what I had imagined might be there in HOME.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 I asked myself:</a:t>
            </a:r>
            <a:r>
              <a:rPr lang="en-US" baseline="0" dirty="0" smtClean="0"/>
              <a:t> If I were Queen for a Day and could mod Sony HOME in whatever way I liked – what would I do? What would make it really a FUN place to visit that I wanted to return to over and over?</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4 C’s are a tool I’ve used a lot in my design career and so I tried to apply them to the HOME environment and see what ideas popped up.</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was especially interested in how to transform the rather hostile social environment into one with a deeper sense of community, belonging and meaning. That sounds hokey, probably – but really – if you don’t have any emotional or spiritual connection to a public space or the things in it, you’re much more likely to disrespect it. Like teenaged punks at the local mall.  </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like any good designer, I went back in to observe and take notes. And I found that a healthy sub-community within the world was playing with the world’s rules by </a:t>
            </a:r>
            <a:r>
              <a:rPr lang="en-US" baseline="0" dirty="0" err="1" smtClean="0"/>
              <a:t>sploiting</a:t>
            </a:r>
            <a:r>
              <a:rPr lang="en-US" baseline="0" dirty="0" smtClean="0"/>
              <a:t> collision logic. </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t>
            </a:r>
            <a:r>
              <a:rPr lang="en-US" dirty="0" err="1" smtClean="0"/>
              <a:t>sploits</a:t>
            </a:r>
            <a:r>
              <a:rPr lang="en-US" baseline="0" dirty="0" smtClean="0"/>
              <a:t> were discovered and </a:t>
            </a:r>
            <a:r>
              <a:rPr lang="en-US" dirty="0" smtClean="0"/>
              <a:t>displayed</a:t>
            </a:r>
            <a:r>
              <a:rPr lang="en-US" baseline="0" dirty="0" smtClean="0"/>
              <a:t> just for the fun of it… and then shared with strangers!</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Versions</a:t>
            </a:r>
            <a:r>
              <a:rPr lang="en-US" baseline="0" dirty="0" smtClean="0"/>
              <a:t> I saw included: Standing on benches (sit then jump up quickly!), sitting on railings, sitting on shoulders of friends until you get 2-3 people high in the air and appear to levitate. Ha!!</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cool about this is that</a:t>
            </a:r>
            <a:r>
              <a:rPr lang="en-US" baseline="0" dirty="0" smtClean="0"/>
              <a:t> people were already leveraging the 4 C’s to make their own fun! They were working to uncover and collect these </a:t>
            </a:r>
            <a:r>
              <a:rPr lang="en-US" baseline="0" dirty="0" err="1" smtClean="0"/>
              <a:t>sploits</a:t>
            </a:r>
            <a:r>
              <a:rPr lang="en-US" baseline="0" dirty="0" smtClean="0"/>
              <a:t>, comparing notes and sharing tips. Who can find the craziest </a:t>
            </a:r>
            <a:r>
              <a:rPr lang="en-US" baseline="0" dirty="0" err="1" smtClean="0"/>
              <a:t>sploit</a:t>
            </a:r>
            <a:r>
              <a:rPr lang="en-US" baseline="0" dirty="0" smtClean="0"/>
              <a:t>? This is the fundamental hook of such behavior. Breaking the rules is really fun!</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a:t>
            </a:r>
            <a:r>
              <a:rPr lang="en-US" baseline="0" dirty="0" smtClean="0"/>
              <a:t> slides auto advance (as per designed) but I broke them up into 5 second chunks to pace myself – because I speak without notes but want to stay in pace. </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means</a:t>
            </a:r>
            <a:r>
              <a:rPr lang="en-US" baseline="0" dirty="0" smtClean="0"/>
              <a:t> that people will find their own fun when left alone, and that giving them rules to absorb and play with would probably work. The key would be to embrace their need to “bend” or “break” rules so as to foster the right kind of community experience.</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could HOME</a:t>
            </a:r>
            <a:r>
              <a:rPr lang="en-US" baseline="0" dirty="0" smtClean="0"/>
              <a:t> structure new goals such that players were at once expressive and competitive without resorting to </a:t>
            </a:r>
            <a:r>
              <a:rPr lang="en-US" baseline="0" dirty="0" err="1" smtClean="0"/>
              <a:t>aggro</a:t>
            </a:r>
            <a:r>
              <a:rPr lang="en-US" baseline="0" dirty="0" smtClean="0"/>
              <a:t> behaviors or speech?</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about tagging and graffiti? </a:t>
            </a:r>
            <a:r>
              <a:rPr lang="en-US" baseline="0" dirty="0" smtClean="0"/>
              <a:t> There is </a:t>
            </a:r>
            <a:r>
              <a:rPr lang="en-US" dirty="0" smtClean="0"/>
              <a:t>so</a:t>
            </a:r>
            <a:r>
              <a:rPr lang="en-US" baseline="0" dirty="0" smtClean="0"/>
              <a:t> </a:t>
            </a:r>
            <a:r>
              <a:rPr lang="en-US" baseline="0" dirty="0" smtClean="0"/>
              <a:t>much empty </a:t>
            </a:r>
            <a:r>
              <a:rPr lang="en-US" baseline="0" dirty="0" smtClean="0"/>
              <a:t>space – crying out to be decorated, owned and loved by the people who hang out there.  Obviously freeform </a:t>
            </a:r>
            <a:r>
              <a:rPr lang="en-US" baseline="0" dirty="0" err="1" smtClean="0"/>
              <a:t>graff</a:t>
            </a:r>
            <a:r>
              <a:rPr lang="en-US" baseline="0" dirty="0" smtClean="0"/>
              <a:t> isn’t ok – so… how can we structure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Start players off with an opt-in</a:t>
            </a:r>
            <a:r>
              <a:rPr lang="en-US" baseline="0" dirty="0" smtClean="0"/>
              <a:t> Graffiti application/game option. They sigh a EULA (legal blah </a:t>
            </a:r>
            <a:r>
              <a:rPr lang="en-US" baseline="0" dirty="0" err="1" smtClean="0"/>
              <a:t>blah</a:t>
            </a:r>
            <a:r>
              <a:rPr lang="en-US" baseline="0" dirty="0" smtClean="0"/>
              <a:t>) and get a two-color pen (b/w) and 1 square foot of space on the main public plaza to create a cool image. Standard paint interface using dual shock, wow, awesome! Art is made!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they are ready, they hit the “submit” button and anyone who has also opted in (they have the </a:t>
            </a:r>
            <a:r>
              <a:rPr lang="en-US" baseline="0" dirty="0" err="1" smtClean="0"/>
              <a:t>Grafitti</a:t>
            </a:r>
            <a:r>
              <a:rPr lang="en-US" baseline="0" dirty="0" smtClean="0"/>
              <a:t> layer “turned on”) can see and vote on this image. If the image gets 10 “yes” votes in 10 minutes, the creator levels up to a larger square, and maybe gets a third color.  Rinse, repeat (probably tune a bunch)… until the best </a:t>
            </a:r>
            <a:r>
              <a:rPr lang="en-US" baseline="0" dirty="0" err="1" smtClean="0"/>
              <a:t>graff</a:t>
            </a:r>
            <a:r>
              <a:rPr lang="en-US" baseline="0" dirty="0" smtClean="0"/>
              <a:t> artists in HOME are getting up on giant building-sized areas that look out over the whole plaza.</a:t>
            </a:r>
            <a:endParaRPr lang="en-US" dirty="0" smtClean="0"/>
          </a:p>
          <a:p>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caveats – viewers can ban images</a:t>
            </a:r>
            <a:r>
              <a:rPr lang="en-US" baseline="0" dirty="0" smtClean="0"/>
              <a:t> (tunable consequence – potential </a:t>
            </a:r>
            <a:r>
              <a:rPr lang="en-US" baseline="0" dirty="0" err="1" smtClean="0"/>
              <a:t>perma</a:t>
            </a:r>
            <a:r>
              <a:rPr lang="en-US" baseline="0" dirty="0" smtClean="0"/>
              <a:t>-ban from the game if you insist on hate speech, porn, etc). Even the best images time out – so that there is an impermanence to the space that makes Graffiti players and appreciators want to visit and vote often!</a:t>
            </a:r>
            <a:endParaRPr lang="en-US" dirty="0" smtClean="0"/>
          </a:p>
          <a:p>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Imagine a world in which suddenly the walls were covered with culturally-relevant,</a:t>
            </a:r>
            <a:r>
              <a:rPr lang="en-US" baseline="0" dirty="0" smtClean="0"/>
              <a:t> self-moderated content that reflected the community’s interests? Their creative soul?!</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a:t>
            </a:r>
            <a:r>
              <a:rPr lang="en-US" dirty="0" err="1" smtClean="0"/>
              <a:t>Banksey</a:t>
            </a:r>
            <a:r>
              <a:rPr lang="en-US" baseline="0" dirty="0" smtClean="0"/>
              <a:t> image reportedly from Jamaica. Someone “discovered” it. This is the kind of fun that even a totally unskilled, Graffiti “lurker” could have – a way to interact with the space, players and community history… without ever drawing a single line!</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think of the</a:t>
            </a:r>
            <a:r>
              <a:rPr lang="en-US" baseline="0" dirty="0" smtClean="0"/>
              <a:t> marketing opportunities! Ok, yeah, it’s creepy – but I’m sure some companies would want to hire Graff writers to promote events… games… products.. whatever. The point would be that the community moderates the inputs and as a result, what gets up and stays up = worth something. It has passed muster, at least in some fashion.</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how the 4 C’s break down for</a:t>
            </a:r>
            <a:r>
              <a:rPr lang="en-US" baseline="0" dirty="0" smtClean="0"/>
              <a:t> this particular idea. I thought of it by asking myself what kinds of creativity HOME could support. The rest fell out from there.</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especially like the idea that people</a:t>
            </a:r>
            <a:r>
              <a:rPr lang="en-US" baseline="0" dirty="0" smtClean="0"/>
              <a:t> could develop a style and a rep in HOME that then migrated to other platforms (t-shirts, web sites, who knows). It would be a cool thing to watch unfold!</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full dot means it’s time to move on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there’s this awesome bonus for</a:t>
            </a:r>
            <a:r>
              <a:rPr lang="en-US" baseline="0" dirty="0" smtClean="0"/>
              <a:t> community building in the form of Archives and </a:t>
            </a:r>
            <a:r>
              <a:rPr lang="en-US" baseline="0" dirty="0" err="1" smtClean="0"/>
              <a:t>Curated</a:t>
            </a:r>
            <a:r>
              <a:rPr lang="en-US" baseline="0" dirty="0" smtClean="0"/>
              <a:t> Shows. Imagine how cool this “game” would be if there was a good in-world screenshot tool and a world newspaper or forum. Second Life is a great place to look for these kinds of advances especially with Embedded Reporting and community building overall!</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to music! Next</a:t>
            </a:r>
            <a:r>
              <a:rPr lang="en-US" baseline="0" dirty="0" smtClean="0"/>
              <a:t> I asked myself: What if every surface in HOME was actually tagged with a sample? Suddenly the whole space would be transformed. There are some cool games/play activities in this layer!</a:t>
            </a:r>
          </a:p>
          <a:p>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might it work? Users begin by signing</a:t>
            </a:r>
            <a:r>
              <a:rPr lang="en-US" baseline="0" dirty="0" smtClean="0"/>
              <a:t> a huge EULA (must we?) and get a pair of virtual “headphones” (bet there are some cross-marketing ops here!) which they can use to tune in to another avatar’s channel or a free channel. They also get a pair of digital drumsticks that can play the samples when they “strike” any in-world object. </a:t>
            </a:r>
          </a:p>
          <a:p>
            <a:endParaRPr lang="en-US" baseline="0" dirty="0" smtClean="0"/>
          </a:p>
          <a:p>
            <a:r>
              <a:rPr lang="en-US" baseline="0" dirty="0" smtClean="0"/>
              <a:t>Players begin by digging up sounds (scavenger hunt style) and saving them to a small bank of memory – which they can then loop or otherwise play with using a simple interface. Then broadcast on their channel!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Strangers can swap channel ID’s via chat and</a:t>
            </a:r>
            <a:r>
              <a:rPr lang="en-US" baseline="0" dirty="0" smtClean="0"/>
              <a:t> then </a:t>
            </a:r>
            <a:r>
              <a:rPr lang="en-US" dirty="0" smtClean="0"/>
              <a:t>play together</a:t>
            </a:r>
            <a:r>
              <a:rPr lang="en-US" baseline="0" dirty="0" smtClean="0"/>
              <a:t> </a:t>
            </a:r>
            <a:r>
              <a:rPr lang="en-US" dirty="0" smtClean="0"/>
              <a:t>by</a:t>
            </a:r>
            <a:r>
              <a:rPr lang="en-US" baseline="0" dirty="0" smtClean="0"/>
              <a:t> co-broadcasting. Or, they can migrate to a free channel and jam with a bunch of folks at once! The whole point is to go out into the world, dig up some cool sounds, and then re-mix them with likeminded jammers.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Imagine what this system would be like with virtual instruments added to the mix! Here’s </a:t>
            </a:r>
            <a:r>
              <a:rPr lang="en-US" dirty="0" smtClean="0"/>
              <a:t>Thomas </a:t>
            </a:r>
            <a:r>
              <a:rPr lang="en-US" dirty="0" err="1" smtClean="0"/>
              <a:t>Traux</a:t>
            </a:r>
            <a:r>
              <a:rPr lang="en-US" dirty="0" smtClean="0"/>
              <a:t> and his</a:t>
            </a:r>
            <a:r>
              <a:rPr lang="en-US" baseline="0" dirty="0" smtClean="0"/>
              <a:t> “</a:t>
            </a:r>
            <a:r>
              <a:rPr lang="en-US" baseline="0" dirty="0" err="1" smtClean="0"/>
              <a:t>Hornicator</a:t>
            </a:r>
            <a:r>
              <a:rPr lang="en-US" baseline="0" dirty="0" smtClean="0"/>
              <a:t>” – and he’s had to deal with the realities of physics! Simple tools could transform all sorts of inputs (including voice) to make cool new musical experiences possible. </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know – it sounds like Burning Man. But hey – it’s opt in! You don’t have to deal with this stuff if you don’t have headphones – or you have them turned off/to your own channel. This community can exist side by side with the Graff community, no stress!</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point here is again to leverage people’s urge to bend rules and find the limits</a:t>
            </a:r>
            <a:r>
              <a:rPr lang="en-US" baseline="0" dirty="0" smtClean="0"/>
              <a:t> of a system – while encouraging fun interactions. Bonus if you can save these “jams” and broadcast them at your HOME apartment or house.</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 here’s how the 4 C’s break down for this activity.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get to this idea, I started with the Creativity question and then tried to focus on one of the harder aspects – like Competition. That’s where the scavenger hunt idea came from. Everyone knows that musicians like to play together, jam, co-exist. But getting them to compete by collecting weird sounds adds a fun game-y twist to that natural tendency. It can’t replace “skill” competition that you would get when dealing with real-world constraints like finger dexterity, etc… but it’s a start!</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Bonus here is again, a strong community back-end that supports</a:t>
            </a:r>
            <a:r>
              <a:rPr lang="en-US" baseline="0" dirty="0" smtClean="0"/>
              <a:t> the archiving and broadcast of cool music created @HOME. Even the least musical people could participate by listening and commenting on these creations.</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 When I first heard of Sony HOME</a:t>
            </a:r>
            <a:r>
              <a:rPr lang="en-US" baseline="0" dirty="0" smtClean="0"/>
              <a:t> I was super excited because I assumed it would be like Second Life – only better!!</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 I turned my mind to the environment completely. What kinds of fun play could we sponsor within HOME’s funky, futuristic So-Cal spaceport landscape? What if it was a giant virtual jungle gym?</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how it works: Users sign a huge EULA (ok maybe they don’t need to for this!) and get a set of “climbing pegs” which they can mount on any surface. These are</a:t>
            </a:r>
            <a:r>
              <a:rPr lang="en-US" baseline="0" dirty="0" smtClean="0"/>
              <a:t> tagged/coded so that only people who subscribe to the app can see them. Also – you have the option of publishing to everyone, just individual folks, or keeping your “routes” private. </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Obviously</a:t>
            </a:r>
            <a:r>
              <a:rPr lang="en-US" baseline="0" dirty="0" smtClean="0"/>
              <a:t> this is the most technically laborious of the </a:t>
            </a:r>
            <a:r>
              <a:rPr lang="en-US" baseline="0" dirty="0" err="1" smtClean="0"/>
              <a:t>mods</a:t>
            </a:r>
            <a:r>
              <a:rPr lang="en-US" baseline="0" dirty="0" smtClean="0"/>
              <a:t> – it involves doing some work on the collision model and perhaps adding a timed skill component for reaching new pegs. But even if it’s really simple, the fun part could be in leading people to new places. </a:t>
            </a:r>
          </a:p>
          <a:p>
            <a:endParaRPr lang="en-US" baseline="0" dirty="0" smtClean="0"/>
          </a:p>
          <a:p>
            <a:r>
              <a:rPr lang="en-US" baseline="0" dirty="0" smtClean="0"/>
              <a:t>Imagine this: It’s your birthday and you get a set of pegs. A friend invites you to sign in and climb up to meet them for a treat. Turns out that the pegs lead to a cool rooftop, where a friend has made you some great birthday art (your friends all worked to get it voted up!), and other friends have recorded you a </a:t>
            </a:r>
            <a:r>
              <a:rPr lang="en-US" baseline="0" dirty="0" err="1" smtClean="0"/>
              <a:t>superfunky</a:t>
            </a:r>
            <a:r>
              <a:rPr lang="en-US" baseline="0" dirty="0" smtClean="0"/>
              <a:t> Happy Birthday song (they got your favorite musician’s samples!!)! </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Sure </a:t>
            </a:r>
            <a:r>
              <a:rPr lang="en-US" dirty="0" err="1" smtClean="0"/>
              <a:t>sure</a:t>
            </a:r>
            <a:r>
              <a:rPr lang="en-US" dirty="0" smtClean="0"/>
              <a:t>, climbing</a:t>
            </a:r>
            <a:r>
              <a:rPr lang="en-US" baseline="0" dirty="0" smtClean="0"/>
              <a:t> for real would probably be cooler. </a:t>
            </a:r>
            <a:r>
              <a:rPr lang="en-US" dirty="0" smtClean="0"/>
              <a:t>The</a:t>
            </a:r>
            <a:r>
              <a:rPr lang="en-US" baseline="0" dirty="0" smtClean="0"/>
              <a:t> best ideas regarding this last mod are clearly related to player skill – and would be worth the investment, IMHO. </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Suddenly you could</a:t>
            </a:r>
            <a:r>
              <a:rPr lang="en-US" baseline="0" dirty="0" smtClean="0"/>
              <a:t> see the entire world as a skill space. Players could compete to design and climb routes. Ladders, leader boards – you name it. </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I know a climbing</a:t>
            </a:r>
            <a:r>
              <a:rPr lang="en-US" baseline="0" dirty="0" smtClean="0"/>
              <a:t> game would be hard (see Checker’s work here). But still – it could be awesome!!!</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how the 4 C’s break down</a:t>
            </a:r>
            <a:r>
              <a:rPr lang="en-US" baseline="0" dirty="0" smtClean="0"/>
              <a:t> for the Climbing/Pegs idea. </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currently envisioned, the activity has less of a Collectible component than I would like. Perhaps players could earn skills/types of holds? Not sure if this pushes the game beyond the bounds of accessibility that justifies investing in the tech. But if I were Queen, I suppose I’d consider it.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community-building</a:t>
            </a:r>
            <a:r>
              <a:rPr lang="en-US" baseline="0" dirty="0" smtClean="0"/>
              <a:t> aspect is clearly a community of skill/expertise/experience. While possibly a smaller overall community that those grown by the first two </a:t>
            </a:r>
            <a:r>
              <a:rPr lang="en-US" baseline="0" dirty="0" err="1" smtClean="0"/>
              <a:t>activites</a:t>
            </a:r>
            <a:r>
              <a:rPr lang="en-US" baseline="0" dirty="0" smtClean="0"/>
              <a:t> – this could be a long-lasting, self-sustaining group that contains a lot of proactive users. </a:t>
            </a:r>
          </a:p>
          <a:p>
            <a:endParaRPr lang="en-US" baseline="0" dirty="0" smtClean="0"/>
          </a:p>
          <a:p>
            <a:r>
              <a:rPr lang="en-US" baseline="0" dirty="0" smtClean="0"/>
              <a:t>I imagine that climbers @HOME would be the first to visit any new environment built in the world, and great testers!!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 keys to the ideas I just went over?</a:t>
            </a:r>
          </a:p>
          <a:p>
            <a:r>
              <a:rPr lang="en-US" dirty="0" smtClean="0"/>
              <a:t> </a:t>
            </a:r>
          </a:p>
          <a:p>
            <a:r>
              <a:rPr lang="en-US" dirty="0" smtClean="0"/>
              <a:t>I tried to focus on ideas that would be available to anyone who logged in, regardless of prior gaming experience. No</a:t>
            </a:r>
            <a:r>
              <a:rPr lang="en-US" baseline="0" dirty="0" smtClean="0"/>
              <a:t>-Fail or Low-Fail activities that let people participate regardless of “skill”.</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which I mean: I</a:t>
            </a:r>
            <a:r>
              <a:rPr lang="en-US" baseline="0" dirty="0" smtClean="0"/>
              <a:t> expected the experience to be both accessible to the general public and much more reactive to my individual actions and choices. I assumed that a virtual world developed by a game publisher would blend the best of free expression, </a:t>
            </a:r>
            <a:r>
              <a:rPr lang="en-US" baseline="0" dirty="0" err="1" smtClean="0"/>
              <a:t>openess</a:t>
            </a:r>
            <a:r>
              <a:rPr lang="en-US" baseline="0" dirty="0" smtClean="0"/>
              <a:t> and structured activity.</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are also opt-in,</a:t>
            </a:r>
            <a:r>
              <a:rPr lang="en-US" baseline="0" dirty="0" smtClean="0"/>
              <a:t> and have built-in pluses/wins for lurkers and consumers. This lets the 5% (driven player-designers who want to explore and express to the world) drive the experience of the other 95% of players!</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just to state the obvious, I</a:t>
            </a:r>
            <a:r>
              <a:rPr lang="en-US" dirty="0" smtClean="0"/>
              <a:t> imagined them with forgiving, simple tools/interfaces. I’m confident that the </a:t>
            </a:r>
            <a:r>
              <a:rPr lang="en-US" dirty="0" err="1" smtClean="0"/>
              <a:t>graff</a:t>
            </a:r>
            <a:r>
              <a:rPr lang="en-US" dirty="0" smtClean="0"/>
              <a:t>, music</a:t>
            </a:r>
            <a:r>
              <a:rPr lang="en-US" baseline="0" dirty="0" smtClean="0"/>
              <a:t> and basic “peg” interfaces could be very intuitive and light. More complex features (especially the full-blown climbing app) would layer on complexity. But the core “editors” would be very simple.</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thinking through these ideas, I decided</a:t>
            </a:r>
            <a:r>
              <a:rPr lang="en-US" baseline="0" dirty="0" smtClean="0"/>
              <a:t> to think a bit more about the hostility of the community as I first experienced it. </a:t>
            </a:r>
          </a:p>
          <a:p>
            <a:endParaRPr lang="en-US" baseline="0" dirty="0" smtClean="0"/>
          </a:p>
          <a:p>
            <a:r>
              <a:rPr lang="en-US" baseline="0" dirty="0" smtClean="0"/>
              <a:t>What if you really embraced the teenage punk attitude?? </a:t>
            </a:r>
          </a:p>
          <a:p>
            <a:endParaRPr lang="en-US" baseline="0" dirty="0" smtClean="0"/>
          </a:p>
          <a:p>
            <a:r>
              <a:rPr lang="en-US" baseline="0" dirty="0" smtClean="0"/>
              <a:t>EG: Build a paint-ball game where only you and your team can see the paint </a:t>
            </a:r>
            <a:r>
              <a:rPr lang="en-US" baseline="0" dirty="0" err="1" smtClean="0"/>
              <a:t>splooshing</a:t>
            </a:r>
            <a:r>
              <a:rPr lang="en-US" baseline="0" dirty="0" smtClean="0"/>
              <a:t> all over people, buildings, and so on.</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about a stalking game (solitaire, basically) where you were assigned one avatar to find in the plaza based on a sonar ping? This idea comes from Thatcher </a:t>
            </a:r>
            <a:r>
              <a:rPr lang="en-US" baseline="0" dirty="0" err="1" smtClean="0"/>
              <a:t>Ulritch’s</a:t>
            </a:r>
            <a:r>
              <a:rPr lang="en-US" baseline="0" dirty="0" smtClean="0"/>
              <a:t>  Indie Game Jam game “The Dueling Engine” which has always been a personal favorite of the Jam Games. (PS: You couldn’t actually talk to them when you found them. Only you would know they were your “target”.)</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simple “</a:t>
            </a:r>
            <a:r>
              <a:rPr lang="en-US" dirty="0" err="1" smtClean="0"/>
              <a:t>flashmobs</a:t>
            </a:r>
            <a:r>
              <a:rPr lang="en-US" dirty="0" smtClean="0"/>
              <a:t>” could be a fun idea to support officially – with unique UI for broadcasts regarding spontaneous</a:t>
            </a:r>
            <a:r>
              <a:rPr lang="en-US" baseline="0" dirty="0" smtClean="0"/>
              <a:t> in-game activities. I’m sure you could combine this with the art and music tools to make fun performances happen in-world for users with Headphones and Graff goggles.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point</a:t>
            </a:r>
            <a:r>
              <a:rPr lang="en-US" baseline="0" dirty="0" smtClean="0"/>
              <a:t> with all these ideas is that it’s important to have a sense of humor about open, public space – and to embrace the natural tendencies of your users. </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a lot of virtual worlds being built these days! I certainly cannot play all of them. But - i</a:t>
            </a:r>
            <a:r>
              <a:rPr lang="en-US" dirty="0" smtClean="0"/>
              <a:t>f you’re facing a similar design</a:t>
            </a:r>
            <a:r>
              <a:rPr lang="en-US" baseline="0" dirty="0" smtClean="0"/>
              <a:t> problem – use the 4 C’s to get yourself thinking about the space in new and creative ways!</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are simple – but helpful. They help structure brainstorming and will also guide</a:t>
            </a:r>
            <a:r>
              <a:rPr lang="en-US" baseline="0" dirty="0" smtClean="0"/>
              <a:t> you to evaluating the parts of your design that you really care about (in my case, community). You can use them to turn any virtual experience into a fun, reactive and expressive landscape for play that’s about way more than buying shopping for cool gear and then </a:t>
            </a:r>
            <a:r>
              <a:rPr lang="en-US" baseline="0" smtClean="0"/>
              <a:t>standing around on </a:t>
            </a:r>
            <a:r>
              <a:rPr lang="en-US" baseline="0" dirty="0" smtClean="0"/>
              <a:t>benches!</a:t>
            </a:r>
          </a:p>
          <a:p>
            <a:endParaRPr lang="en-US" baseline="0" dirty="0" smtClean="0"/>
          </a:p>
          <a:p>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a:t>
            </a:r>
            <a:r>
              <a:rPr lang="en-US" baseline="0" dirty="0" smtClean="0"/>
              <a:t> for reading!! Here’s how to contact me if you have thoughts to share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58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I hoped that there would be some cool mechanics at play – things that made people</a:t>
            </a:r>
            <a:r>
              <a:rPr lang="en-US" baseline="0" dirty="0" smtClean="0"/>
              <a:t> want to log on and check out the space even if they were not necessarily going there to engage in a transaction (update their avatar’s look, buy property, etc.)</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essence, while I expected some non-structured time where people could just “hang out” and chat – I also expected more!</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knew that a big focus would be avatars</a:t>
            </a:r>
            <a:r>
              <a:rPr lang="en-US" baseline="0" dirty="0" smtClean="0"/>
              <a:t> and their customization – but I was looking forward to games, stats – things that helped define your personae other than what you were wearing (and yes, dances).</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being fairly obsessed</a:t>
            </a:r>
            <a:r>
              <a:rPr lang="en-US" baseline="0" dirty="0" smtClean="0"/>
              <a:t> with the idea of player incentives, rewards and feedback (what I call “glitter”) – I expected some of this too. Sony has such style when it comes to product and UI design that I really did expect that other-worldly, ethereal slickness to extend into this space. I wasn’t sure how – but I definitely anticipated it.</a:t>
            </a:r>
            <a:endParaRPr lang="en-US" dirty="0"/>
          </a:p>
        </p:txBody>
      </p:sp>
      <p:sp>
        <p:nvSpPr>
          <p:cNvPr id="4" name="Slide Number Placeholder 3"/>
          <p:cNvSpPr>
            <a:spLocks noGrp="1"/>
          </p:cNvSpPr>
          <p:nvPr>
            <p:ph type="sldNum" sz="quarter" idx="10"/>
          </p:nvPr>
        </p:nvSpPr>
        <p:spPr/>
        <p:txBody>
          <a:bodyPr/>
          <a:lstStyle/>
          <a:p>
            <a:fld id="{07C72F46-967C-4230-AAFC-F862F64D1C3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5FF548-7CC9-4BED-AAB7-D835F41F03FF}" type="datetimeFigureOut">
              <a:rPr lang="en-US" smtClean="0"/>
              <a:pPr/>
              <a:t>4/7/2009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DBC7B-577E-4A20-A809-210C7D1C7F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FF548-7CC9-4BED-AAB7-D835F41F03FF}" type="datetimeFigureOut">
              <a:rPr lang="en-US" smtClean="0"/>
              <a:pPr/>
              <a:t>4/7/2009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DBC7B-577E-4A20-A809-210C7D1C7F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FF548-7CC9-4BED-AAB7-D835F41F03FF}" type="datetimeFigureOut">
              <a:rPr lang="en-US" smtClean="0"/>
              <a:pPr/>
              <a:t>4/7/2009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DBC7B-577E-4A20-A809-210C7D1C7F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FF548-7CC9-4BED-AAB7-D835F41F03FF}" type="datetimeFigureOut">
              <a:rPr lang="en-US" smtClean="0"/>
              <a:pPr/>
              <a:t>4/7/2009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DBC7B-577E-4A20-A809-210C7D1C7F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5FF548-7CC9-4BED-AAB7-D835F41F03FF}" type="datetimeFigureOut">
              <a:rPr lang="en-US" smtClean="0"/>
              <a:pPr/>
              <a:t>4/7/2009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DBC7B-577E-4A20-A809-210C7D1C7F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5FF548-7CC9-4BED-AAB7-D835F41F03FF}" type="datetimeFigureOut">
              <a:rPr lang="en-US" smtClean="0"/>
              <a:pPr/>
              <a:t>4/7/2009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DBC7B-577E-4A20-A809-210C7D1C7F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5FF548-7CC9-4BED-AAB7-D835F41F03FF}" type="datetimeFigureOut">
              <a:rPr lang="en-US" smtClean="0"/>
              <a:pPr/>
              <a:t>4/7/2009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DBC7B-577E-4A20-A809-210C7D1C7F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5FF548-7CC9-4BED-AAB7-D835F41F03FF}" type="datetimeFigureOut">
              <a:rPr lang="en-US" smtClean="0"/>
              <a:pPr/>
              <a:t>4/7/2009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3DBC7B-577E-4A20-A809-210C7D1C7F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FF548-7CC9-4BED-AAB7-D835F41F03FF}" type="datetimeFigureOut">
              <a:rPr lang="en-US" smtClean="0"/>
              <a:pPr/>
              <a:t>4/7/2009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3DBC7B-577E-4A20-A809-210C7D1C7F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5FF548-7CC9-4BED-AAB7-D835F41F03FF}" type="datetimeFigureOut">
              <a:rPr lang="en-US" smtClean="0"/>
              <a:pPr/>
              <a:t>4/7/2009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DBC7B-577E-4A20-A809-210C7D1C7F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5FF548-7CC9-4BED-AAB7-D835F41F03FF}" type="datetimeFigureOut">
              <a:rPr lang="en-US" smtClean="0"/>
              <a:pPr/>
              <a:t>4/7/2009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DBC7B-577E-4A20-A809-210C7D1C7F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FF548-7CC9-4BED-AAB7-D835F41F03FF}" type="datetimeFigureOut">
              <a:rPr lang="en-US" smtClean="0"/>
              <a:pPr/>
              <a:t>4/7/2009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DBC7B-577E-4A20-A809-210C7D1C7F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hunicke@gmail.co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8502" y="1229711"/>
            <a:ext cx="7772400" cy="2370740"/>
          </a:xfrm>
        </p:spPr>
        <p:txBody>
          <a:bodyPr>
            <a:normAutofit/>
          </a:bodyPr>
          <a:lstStyle/>
          <a:p>
            <a:r>
              <a:rPr lang="en-US" sz="12000" dirty="0" smtClean="0">
                <a:latin typeface="Corbel" pitchFamily="34" charset="0"/>
              </a:rPr>
              <a:t>C</a:t>
            </a:r>
            <a:r>
              <a:rPr lang="en-US" sz="9600" dirty="0" smtClean="0">
                <a:latin typeface="Corbel" pitchFamily="34" charset="0"/>
              </a:rPr>
              <a:t>   </a:t>
            </a:r>
            <a:r>
              <a:rPr lang="en-US" sz="12000" dirty="0" smtClean="0">
                <a:latin typeface="Corbel" pitchFamily="34" charset="0"/>
              </a:rPr>
              <a:t>4</a:t>
            </a:r>
            <a:endParaRPr lang="en-US" sz="12000" dirty="0">
              <a:latin typeface="Corbel" pitchFamily="34" charset="0"/>
            </a:endParaRPr>
          </a:p>
        </p:txBody>
      </p:sp>
      <p:sp>
        <p:nvSpPr>
          <p:cNvPr id="5" name="Subtitle 4"/>
          <p:cNvSpPr>
            <a:spLocks noGrp="1"/>
          </p:cNvSpPr>
          <p:nvPr>
            <p:ph type="subTitle" idx="1"/>
          </p:nvPr>
        </p:nvSpPr>
        <p:spPr/>
        <p:txBody>
          <a:bodyPr/>
          <a:lstStyle/>
          <a:p>
            <a:r>
              <a:rPr lang="en-US" dirty="0" smtClean="0"/>
              <a:t>Simple Game Mechanics for </a:t>
            </a:r>
          </a:p>
          <a:p>
            <a:r>
              <a:rPr lang="en-US" dirty="0" smtClean="0"/>
              <a:t>Real and Virtual Play Spaces.</a:t>
            </a:r>
            <a:endParaRPr lang="en-US" dirty="0"/>
          </a:p>
        </p:txBody>
      </p:sp>
      <p:sp>
        <p:nvSpPr>
          <p:cNvPr id="7" name="Title 3"/>
          <p:cNvSpPr txBox="1">
            <a:spLocks/>
          </p:cNvSpPr>
          <p:nvPr/>
        </p:nvSpPr>
        <p:spPr>
          <a:xfrm>
            <a:off x="961696" y="1382111"/>
            <a:ext cx="7283669" cy="194441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x</a:t>
            </a:r>
            <a:endParaRPr kumimoji="0" lang="en-US" sz="80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Tree>
  </p:cSld>
  <p:clrMapOvr>
    <a:masterClrMapping/>
  </p:clrMapOvr>
  <p:transition advTm="455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 HOME</a:t>
            </a:r>
            <a:endParaRPr lang="en-US" dirty="0"/>
          </a:p>
        </p:txBody>
      </p:sp>
      <p:sp>
        <p:nvSpPr>
          <p:cNvPr id="5" name="Content Placeholder 4"/>
          <p:cNvSpPr>
            <a:spLocks noGrp="1"/>
          </p:cNvSpPr>
          <p:nvPr>
            <p:ph idx="1"/>
          </p:nvPr>
        </p:nvSpPr>
        <p:spPr/>
        <p:txBody>
          <a:bodyPr/>
          <a:lstStyle/>
          <a:p>
            <a:endParaRPr lang="en-US"/>
          </a:p>
        </p:txBody>
      </p:sp>
      <p:pic>
        <p:nvPicPr>
          <p:cNvPr id="6" name="Content Placeholder 3" descr="DSC_0001.jpg"/>
          <p:cNvPicPr>
            <a:picLocks noChangeAspect="1"/>
          </p:cNvPicPr>
          <p:nvPr/>
        </p:nvPicPr>
        <p:blipFill>
          <a:blip r:embed="rId3" cstate="print"/>
          <a:stretch>
            <a:fillRect/>
          </a:stretch>
        </p:blipFill>
        <p:spPr>
          <a:xfrm>
            <a:off x="1162794" y="1308847"/>
            <a:ext cx="7070828" cy="4733365"/>
          </a:xfrm>
          <a:prstGeom prst="rect">
            <a:avLst/>
          </a:prstGeom>
        </p:spPr>
      </p:pic>
    </p:spTree>
  </p:cSld>
  <p:clrMapOvr>
    <a:masterClrMapping/>
  </p:clrMapOvr>
  <p:transition advTm="489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 HOME</a:t>
            </a:r>
            <a:endParaRPr lang="en-US" dirty="0"/>
          </a:p>
        </p:txBody>
      </p:sp>
      <p:pic>
        <p:nvPicPr>
          <p:cNvPr id="4" name="Content Placeholder 3" descr="DSC_0001.jpg"/>
          <p:cNvPicPr>
            <a:picLocks noGrp="1" noChangeAspect="1"/>
          </p:cNvPicPr>
          <p:nvPr>
            <p:ph idx="1"/>
          </p:nvPr>
        </p:nvPicPr>
        <p:blipFill>
          <a:blip r:embed="rId3" cstate="print"/>
          <a:stretch>
            <a:fillRect/>
          </a:stretch>
        </p:blipFill>
        <p:spPr>
          <a:xfrm>
            <a:off x="1162794" y="1308847"/>
            <a:ext cx="7070828" cy="4733365"/>
          </a:xfrm>
        </p:spPr>
      </p:pic>
      <p:sp>
        <p:nvSpPr>
          <p:cNvPr id="5" name="Pie 4"/>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511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 HOME</a:t>
            </a:r>
            <a:endParaRPr lang="en-US" dirty="0"/>
          </a:p>
        </p:txBody>
      </p:sp>
      <p:sp>
        <p:nvSpPr>
          <p:cNvPr id="5" name="Oval 4"/>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lstStyle/>
          <a:p>
            <a:endParaRPr lang="en-US"/>
          </a:p>
        </p:txBody>
      </p:sp>
      <p:pic>
        <p:nvPicPr>
          <p:cNvPr id="7" name="Content Placeholder 3" descr="DSC_0001.jpg"/>
          <p:cNvPicPr>
            <a:picLocks noChangeAspect="1"/>
          </p:cNvPicPr>
          <p:nvPr/>
        </p:nvPicPr>
        <p:blipFill>
          <a:blip r:embed="rId3" cstate="print"/>
          <a:stretch>
            <a:fillRect/>
          </a:stretch>
        </p:blipFill>
        <p:spPr>
          <a:xfrm>
            <a:off x="1162794" y="1308847"/>
            <a:ext cx="7070828" cy="4733365"/>
          </a:xfrm>
          <a:prstGeom prst="rect">
            <a:avLst/>
          </a:prstGeom>
        </p:spPr>
      </p:pic>
    </p:spTree>
  </p:cSld>
  <p:clrMapOvr>
    <a:masterClrMapping/>
  </p:clrMapOvr>
  <p:transition advTm="483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4 C’s</a:t>
            </a:r>
            <a:endParaRPr lang="en-US" dirty="0"/>
          </a:p>
        </p:txBody>
      </p:sp>
      <p:sp>
        <p:nvSpPr>
          <p:cNvPr id="3" name="Content Placeholder 2"/>
          <p:cNvSpPr>
            <a:spLocks noGrp="1"/>
          </p:cNvSpPr>
          <p:nvPr>
            <p:ph idx="1"/>
          </p:nvPr>
        </p:nvSpPr>
        <p:spPr/>
        <p:txBody>
          <a:bodyPr>
            <a:normAutofit/>
          </a:bodyPr>
          <a:lstStyle/>
          <a:p>
            <a:r>
              <a:rPr lang="en-US" dirty="0" smtClean="0"/>
              <a:t>Creativity</a:t>
            </a:r>
          </a:p>
          <a:p>
            <a:r>
              <a:rPr lang="en-US" dirty="0" smtClean="0"/>
              <a:t>Collection</a:t>
            </a:r>
          </a:p>
          <a:p>
            <a:r>
              <a:rPr lang="en-US" dirty="0" smtClean="0"/>
              <a:t>Competition</a:t>
            </a:r>
          </a:p>
          <a:p>
            <a:r>
              <a:rPr lang="en-US" dirty="0" smtClean="0"/>
              <a:t>Community</a:t>
            </a:r>
            <a:endParaRPr lang="en-US" dirty="0"/>
          </a:p>
        </p:txBody>
      </p:sp>
    </p:spTree>
  </p:cSld>
  <p:clrMapOvr>
    <a:masterClrMapping/>
  </p:clrMapOvr>
  <p:transition advTm="546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4 C’s</a:t>
            </a:r>
            <a:endParaRPr lang="en-US" dirty="0"/>
          </a:p>
        </p:txBody>
      </p:sp>
      <p:sp>
        <p:nvSpPr>
          <p:cNvPr id="3" name="Content Placeholder 2"/>
          <p:cNvSpPr>
            <a:spLocks noGrp="1"/>
          </p:cNvSpPr>
          <p:nvPr>
            <p:ph idx="1"/>
          </p:nvPr>
        </p:nvSpPr>
        <p:spPr/>
        <p:txBody>
          <a:bodyPr>
            <a:normAutofit/>
          </a:bodyPr>
          <a:lstStyle/>
          <a:p>
            <a:r>
              <a:rPr lang="en-US" dirty="0" smtClean="0"/>
              <a:t>Creativity</a:t>
            </a:r>
          </a:p>
          <a:p>
            <a:r>
              <a:rPr lang="en-US" dirty="0" smtClean="0"/>
              <a:t>Collection</a:t>
            </a:r>
          </a:p>
          <a:p>
            <a:r>
              <a:rPr lang="en-US" dirty="0" smtClean="0"/>
              <a:t>Competition</a:t>
            </a:r>
          </a:p>
          <a:p>
            <a:r>
              <a:rPr lang="en-US" dirty="0" smtClean="0"/>
              <a:t>Community</a:t>
            </a:r>
            <a:endParaRPr lang="en-US" dirty="0"/>
          </a:p>
        </p:txBody>
      </p:sp>
      <p:sp>
        <p:nvSpPr>
          <p:cNvPr id="4" name="Pie 3"/>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4992"/>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4 C’s</a:t>
            </a:r>
            <a:endParaRPr lang="en-US" dirty="0"/>
          </a:p>
        </p:txBody>
      </p:sp>
      <p:sp>
        <p:nvSpPr>
          <p:cNvPr id="3" name="Content Placeholder 2"/>
          <p:cNvSpPr>
            <a:spLocks noGrp="1"/>
          </p:cNvSpPr>
          <p:nvPr>
            <p:ph idx="1"/>
          </p:nvPr>
        </p:nvSpPr>
        <p:spPr/>
        <p:txBody>
          <a:bodyPr>
            <a:normAutofit/>
          </a:bodyPr>
          <a:lstStyle/>
          <a:p>
            <a:r>
              <a:rPr lang="en-US" dirty="0" smtClean="0"/>
              <a:t>Creativity</a:t>
            </a:r>
          </a:p>
          <a:p>
            <a:r>
              <a:rPr lang="en-US" dirty="0" smtClean="0"/>
              <a:t>Collection</a:t>
            </a:r>
          </a:p>
          <a:p>
            <a:r>
              <a:rPr lang="en-US" dirty="0" smtClean="0"/>
              <a:t>Competition</a:t>
            </a:r>
          </a:p>
          <a:p>
            <a:r>
              <a:rPr lang="en-US" dirty="0" smtClean="0"/>
              <a:t>Community</a:t>
            </a:r>
            <a:endParaRPr lang="en-US" dirty="0"/>
          </a:p>
        </p:txBody>
      </p:sp>
      <p:sp>
        <p:nvSpPr>
          <p:cNvPr id="4" name="Oval 3"/>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5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Sploits</a:t>
            </a:r>
            <a:r>
              <a:rPr lang="en-US" dirty="0" smtClean="0"/>
              <a:t> @ HOME</a:t>
            </a:r>
            <a:endParaRPr lang="en-US" dirty="0"/>
          </a:p>
        </p:txBody>
      </p:sp>
      <p:sp>
        <p:nvSpPr>
          <p:cNvPr id="5" name="Content Placeholder 4"/>
          <p:cNvSpPr>
            <a:spLocks noGrp="1"/>
          </p:cNvSpPr>
          <p:nvPr>
            <p:ph idx="1"/>
          </p:nvPr>
        </p:nvSpPr>
        <p:spPr/>
        <p:txBody>
          <a:bodyPr/>
          <a:lstStyle/>
          <a:p>
            <a:endParaRPr lang="en-US"/>
          </a:p>
        </p:txBody>
      </p:sp>
      <p:pic>
        <p:nvPicPr>
          <p:cNvPr id="6" name="Content Placeholder 3" descr="DSC_0016.jpg"/>
          <p:cNvPicPr>
            <a:picLocks noChangeAspect="1"/>
          </p:cNvPicPr>
          <p:nvPr/>
        </p:nvPicPr>
        <p:blipFill>
          <a:blip r:embed="rId3" cstate="print"/>
          <a:stretch>
            <a:fillRect/>
          </a:stretch>
        </p:blipFill>
        <p:spPr>
          <a:xfrm>
            <a:off x="1039907" y="1200216"/>
            <a:ext cx="7189690" cy="4812933"/>
          </a:xfrm>
          <a:prstGeom prst="rect">
            <a:avLst/>
          </a:prstGeom>
        </p:spPr>
      </p:pic>
    </p:spTree>
  </p:cSld>
  <p:clrMapOvr>
    <a:masterClrMapping/>
  </p:clrMapOvr>
  <p:transition advTm="503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Sploits</a:t>
            </a:r>
            <a:r>
              <a:rPr lang="en-US" dirty="0" smtClean="0"/>
              <a:t> @ HOME</a:t>
            </a:r>
            <a:endParaRPr lang="en-US" dirty="0"/>
          </a:p>
        </p:txBody>
      </p:sp>
      <p:pic>
        <p:nvPicPr>
          <p:cNvPr id="4" name="Content Placeholder 3" descr="DSC_0016.jpg"/>
          <p:cNvPicPr>
            <a:picLocks noGrp="1" noChangeAspect="1"/>
          </p:cNvPicPr>
          <p:nvPr>
            <p:ph idx="1"/>
          </p:nvPr>
        </p:nvPicPr>
        <p:blipFill>
          <a:blip r:embed="rId3" cstate="print"/>
          <a:stretch>
            <a:fillRect/>
          </a:stretch>
        </p:blipFill>
        <p:spPr>
          <a:xfrm>
            <a:off x="1039907" y="1200216"/>
            <a:ext cx="7189690" cy="4812933"/>
          </a:xfrm>
        </p:spPr>
      </p:pic>
      <p:sp>
        <p:nvSpPr>
          <p:cNvPr id="5" name="Pie 4"/>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466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Sploits</a:t>
            </a:r>
            <a:r>
              <a:rPr lang="en-US" dirty="0" smtClean="0"/>
              <a:t> @ HOME</a:t>
            </a:r>
            <a:endParaRPr lang="en-US" dirty="0"/>
          </a:p>
        </p:txBody>
      </p:sp>
      <p:sp>
        <p:nvSpPr>
          <p:cNvPr id="5" name="Oval 4"/>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lstStyle/>
          <a:p>
            <a:endParaRPr lang="en-US"/>
          </a:p>
        </p:txBody>
      </p:sp>
      <p:pic>
        <p:nvPicPr>
          <p:cNvPr id="7" name="Content Placeholder 3" descr="DSC_0016.jpg"/>
          <p:cNvPicPr>
            <a:picLocks noChangeAspect="1"/>
          </p:cNvPicPr>
          <p:nvPr/>
        </p:nvPicPr>
        <p:blipFill>
          <a:blip r:embed="rId3" cstate="print"/>
          <a:stretch>
            <a:fillRect/>
          </a:stretch>
        </p:blipFill>
        <p:spPr>
          <a:xfrm>
            <a:off x="1039907" y="1200216"/>
            <a:ext cx="7189690" cy="4812933"/>
          </a:xfrm>
          <a:prstGeom prst="rect">
            <a:avLst/>
          </a:prstGeom>
        </p:spPr>
      </p:pic>
    </p:spTree>
  </p:cSld>
  <p:clrMapOvr>
    <a:masterClrMapping/>
  </p:clrMapOvr>
  <p:transition advTm="494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Sploits</a:t>
            </a:r>
            <a:r>
              <a:rPr lang="en-US" dirty="0" smtClean="0"/>
              <a:t> @ HOME</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ü"/>
            </a:pPr>
            <a:r>
              <a:rPr lang="en-US" dirty="0" smtClean="0"/>
              <a:t>Creativity </a:t>
            </a:r>
          </a:p>
          <a:p>
            <a:pPr>
              <a:buFont typeface="Wingdings" pitchFamily="2" charset="2"/>
              <a:buChar char="ü"/>
            </a:pPr>
            <a:r>
              <a:rPr lang="en-US" dirty="0" smtClean="0"/>
              <a:t>Collection</a:t>
            </a:r>
          </a:p>
          <a:p>
            <a:pPr>
              <a:buFont typeface="Wingdings" pitchFamily="2" charset="2"/>
              <a:buChar char="ü"/>
            </a:pPr>
            <a:r>
              <a:rPr lang="en-US" dirty="0" smtClean="0"/>
              <a:t>Competition</a:t>
            </a:r>
          </a:p>
          <a:p>
            <a:pPr>
              <a:buFont typeface="Wingdings" pitchFamily="2" charset="2"/>
              <a:buChar char="ü"/>
            </a:pPr>
            <a:r>
              <a:rPr lang="en-US" dirty="0" smtClean="0"/>
              <a:t>Community</a:t>
            </a:r>
          </a:p>
          <a:p>
            <a:pPr>
              <a:buNone/>
            </a:pPr>
            <a:endParaRPr lang="en-US" dirty="0" smtClean="0"/>
          </a:p>
        </p:txBody>
      </p:sp>
    </p:spTree>
  </p:cSld>
  <p:clrMapOvr>
    <a:masterClrMapping/>
  </p:clrMapOvr>
  <p:transition advTm="507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8502" y="1229711"/>
            <a:ext cx="7772400" cy="2370740"/>
          </a:xfrm>
        </p:spPr>
        <p:txBody>
          <a:bodyPr>
            <a:normAutofit/>
          </a:bodyPr>
          <a:lstStyle/>
          <a:p>
            <a:r>
              <a:rPr lang="en-US" sz="12000" dirty="0" smtClean="0">
                <a:latin typeface="Corbel" pitchFamily="34" charset="0"/>
              </a:rPr>
              <a:t>C</a:t>
            </a:r>
            <a:r>
              <a:rPr lang="en-US" sz="9600" dirty="0" smtClean="0">
                <a:latin typeface="Corbel" pitchFamily="34" charset="0"/>
              </a:rPr>
              <a:t>   </a:t>
            </a:r>
            <a:r>
              <a:rPr lang="en-US" sz="12000" dirty="0" smtClean="0">
                <a:latin typeface="Corbel" pitchFamily="34" charset="0"/>
              </a:rPr>
              <a:t>4</a:t>
            </a:r>
            <a:endParaRPr lang="en-US" sz="12000" dirty="0">
              <a:latin typeface="Corbel" pitchFamily="34" charset="0"/>
            </a:endParaRPr>
          </a:p>
        </p:txBody>
      </p:sp>
      <p:sp>
        <p:nvSpPr>
          <p:cNvPr id="5" name="Subtitle 4"/>
          <p:cNvSpPr>
            <a:spLocks noGrp="1"/>
          </p:cNvSpPr>
          <p:nvPr>
            <p:ph type="subTitle" idx="1"/>
          </p:nvPr>
        </p:nvSpPr>
        <p:spPr/>
        <p:txBody>
          <a:bodyPr/>
          <a:lstStyle/>
          <a:p>
            <a:r>
              <a:rPr lang="en-US" dirty="0" smtClean="0"/>
              <a:t>Simple Game Mechanics for </a:t>
            </a:r>
          </a:p>
          <a:p>
            <a:r>
              <a:rPr lang="en-US" dirty="0" smtClean="0"/>
              <a:t>Real and Virtual Play Spaces.</a:t>
            </a:r>
            <a:endParaRPr lang="en-US" dirty="0"/>
          </a:p>
        </p:txBody>
      </p:sp>
      <p:sp>
        <p:nvSpPr>
          <p:cNvPr id="7" name="Title 3"/>
          <p:cNvSpPr txBox="1">
            <a:spLocks/>
          </p:cNvSpPr>
          <p:nvPr/>
        </p:nvSpPr>
        <p:spPr>
          <a:xfrm>
            <a:off x="961696" y="1382111"/>
            <a:ext cx="7283669" cy="194441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x</a:t>
            </a:r>
            <a:endParaRPr kumimoji="0" lang="en-US" sz="80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6" name="Pie 5"/>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455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Sploits</a:t>
            </a:r>
            <a:r>
              <a:rPr lang="en-US" dirty="0" smtClean="0"/>
              <a:t> @ HOME</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ü"/>
            </a:pPr>
            <a:r>
              <a:rPr lang="en-US" dirty="0" smtClean="0"/>
              <a:t>Creativity </a:t>
            </a:r>
          </a:p>
          <a:p>
            <a:pPr>
              <a:buFont typeface="Wingdings" pitchFamily="2" charset="2"/>
              <a:buChar char="ü"/>
            </a:pPr>
            <a:r>
              <a:rPr lang="en-US" dirty="0" smtClean="0"/>
              <a:t>Collection</a:t>
            </a:r>
          </a:p>
          <a:p>
            <a:pPr>
              <a:buFont typeface="Wingdings" pitchFamily="2" charset="2"/>
              <a:buChar char="ü"/>
            </a:pPr>
            <a:r>
              <a:rPr lang="en-US" dirty="0" smtClean="0"/>
              <a:t>Competition</a:t>
            </a:r>
          </a:p>
          <a:p>
            <a:pPr>
              <a:buFont typeface="Wingdings" pitchFamily="2" charset="2"/>
              <a:buChar char="ü"/>
            </a:pPr>
            <a:r>
              <a:rPr lang="en-US" dirty="0" smtClean="0"/>
              <a:t>Community</a:t>
            </a:r>
          </a:p>
          <a:p>
            <a:pPr>
              <a:buNone/>
            </a:pPr>
            <a:endParaRPr lang="en-US" dirty="0" smtClean="0"/>
          </a:p>
        </p:txBody>
      </p:sp>
      <p:sp>
        <p:nvSpPr>
          <p:cNvPr id="4" name="Pie 3"/>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508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Sploits</a:t>
            </a:r>
            <a:r>
              <a:rPr lang="en-US" dirty="0" smtClean="0"/>
              <a:t> @ HOME</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ü"/>
            </a:pPr>
            <a:r>
              <a:rPr lang="en-US" dirty="0" smtClean="0"/>
              <a:t>Creativity </a:t>
            </a:r>
          </a:p>
          <a:p>
            <a:pPr>
              <a:buFont typeface="Wingdings" pitchFamily="2" charset="2"/>
              <a:buChar char="ü"/>
            </a:pPr>
            <a:r>
              <a:rPr lang="en-US" dirty="0" smtClean="0"/>
              <a:t>Collection</a:t>
            </a:r>
          </a:p>
          <a:p>
            <a:pPr>
              <a:buFont typeface="Wingdings" pitchFamily="2" charset="2"/>
              <a:buChar char="ü"/>
            </a:pPr>
            <a:r>
              <a:rPr lang="en-US" dirty="0" smtClean="0"/>
              <a:t>Competition</a:t>
            </a:r>
          </a:p>
          <a:p>
            <a:pPr>
              <a:buFont typeface="Wingdings" pitchFamily="2" charset="2"/>
              <a:buChar char="ü"/>
            </a:pPr>
            <a:r>
              <a:rPr lang="en-US" dirty="0" smtClean="0"/>
              <a:t>Community</a:t>
            </a:r>
          </a:p>
          <a:p>
            <a:pPr>
              <a:buFont typeface="Wingdings" pitchFamily="2" charset="2"/>
              <a:buChar char="ü"/>
            </a:pPr>
            <a:endParaRPr lang="en-US" dirty="0" smtClean="0"/>
          </a:p>
          <a:p>
            <a:pPr lvl="1">
              <a:buNone/>
            </a:pPr>
            <a:r>
              <a:rPr lang="en-US" dirty="0" smtClean="0"/>
              <a:t>How to structure this with new goals?</a:t>
            </a:r>
            <a:endParaRPr lang="en-US" dirty="0"/>
          </a:p>
        </p:txBody>
      </p:sp>
      <p:sp>
        <p:nvSpPr>
          <p:cNvPr id="4" name="Oval 3"/>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17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Graffiti @ HOME</a:t>
            </a:r>
            <a:endParaRPr lang="en-US" dirty="0"/>
          </a:p>
        </p:txBody>
      </p:sp>
      <p:sp>
        <p:nvSpPr>
          <p:cNvPr id="5" name="Content Placeholder 4"/>
          <p:cNvSpPr>
            <a:spLocks noGrp="1"/>
          </p:cNvSpPr>
          <p:nvPr>
            <p:ph idx="1"/>
          </p:nvPr>
        </p:nvSpPr>
        <p:spPr/>
        <p:txBody>
          <a:bodyPr/>
          <a:lstStyle/>
          <a:p>
            <a:endParaRPr lang="en-US"/>
          </a:p>
        </p:txBody>
      </p:sp>
      <p:pic>
        <p:nvPicPr>
          <p:cNvPr id="6" name="Content Placeholder 3" descr="DSC_0044.jpg"/>
          <p:cNvPicPr>
            <a:picLocks noChangeAspect="1"/>
          </p:cNvPicPr>
          <p:nvPr/>
        </p:nvPicPr>
        <p:blipFill>
          <a:blip r:embed="rId3" cstate="print"/>
          <a:stretch>
            <a:fillRect/>
          </a:stretch>
        </p:blipFill>
        <p:spPr>
          <a:xfrm>
            <a:off x="1111624" y="1303919"/>
            <a:ext cx="7104970" cy="4756221"/>
          </a:xfrm>
          <a:prstGeom prst="rect">
            <a:avLst/>
          </a:prstGeom>
        </p:spPr>
      </p:pic>
    </p:spTree>
  </p:cSld>
  <p:clrMapOvr>
    <a:masterClrMapping/>
  </p:clrMapOvr>
  <p:transition advTm="5023"/>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Graffiti @ HOME</a:t>
            </a:r>
            <a:endParaRPr lang="en-US" dirty="0"/>
          </a:p>
        </p:txBody>
      </p:sp>
      <p:pic>
        <p:nvPicPr>
          <p:cNvPr id="4" name="Content Placeholder 3" descr="DSC_0044.jpg"/>
          <p:cNvPicPr>
            <a:picLocks noGrp="1" noChangeAspect="1"/>
          </p:cNvPicPr>
          <p:nvPr>
            <p:ph idx="1"/>
          </p:nvPr>
        </p:nvPicPr>
        <p:blipFill>
          <a:blip r:embed="rId3" cstate="print"/>
          <a:stretch>
            <a:fillRect/>
          </a:stretch>
        </p:blipFill>
        <p:spPr>
          <a:xfrm>
            <a:off x="1111624" y="1303919"/>
            <a:ext cx="7104970" cy="4756221"/>
          </a:xfrm>
        </p:spPr>
      </p:pic>
      <p:sp>
        <p:nvSpPr>
          <p:cNvPr id="5" name="Pie 4"/>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491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Graffiti @ HOME</a:t>
            </a:r>
            <a:endParaRPr lang="en-US" dirty="0"/>
          </a:p>
        </p:txBody>
      </p:sp>
      <p:sp>
        <p:nvSpPr>
          <p:cNvPr id="5" name="Oval 4"/>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lstStyle/>
          <a:p>
            <a:endParaRPr lang="en-US"/>
          </a:p>
        </p:txBody>
      </p:sp>
      <p:pic>
        <p:nvPicPr>
          <p:cNvPr id="7" name="Content Placeholder 3" descr="DSC_0044.jpg"/>
          <p:cNvPicPr>
            <a:picLocks noChangeAspect="1"/>
          </p:cNvPicPr>
          <p:nvPr/>
        </p:nvPicPr>
        <p:blipFill>
          <a:blip r:embed="rId3" cstate="print"/>
          <a:stretch>
            <a:fillRect/>
          </a:stretch>
        </p:blipFill>
        <p:spPr>
          <a:xfrm>
            <a:off x="1111624" y="1303919"/>
            <a:ext cx="7104970" cy="4756221"/>
          </a:xfrm>
          <a:prstGeom prst="rect">
            <a:avLst/>
          </a:prstGeom>
        </p:spPr>
      </p:pic>
    </p:spTree>
  </p:cSld>
  <p:clrMapOvr>
    <a:masterClrMapping/>
  </p:clrMapOvr>
  <p:transition advTm="4977"/>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Content Placeholder 3" descr="banksydiscovered.jpg"/>
          <p:cNvPicPr>
            <a:picLocks noChangeAspect="1"/>
          </p:cNvPicPr>
          <p:nvPr/>
        </p:nvPicPr>
        <p:blipFill>
          <a:blip r:embed="rId3"/>
          <a:stretch>
            <a:fillRect/>
          </a:stretch>
        </p:blipFill>
        <p:spPr>
          <a:xfrm>
            <a:off x="161825" y="0"/>
            <a:ext cx="8176600" cy="5952565"/>
          </a:xfrm>
          <a:prstGeom prst="rect">
            <a:avLst/>
          </a:prstGeom>
        </p:spPr>
      </p:pic>
    </p:spTree>
  </p:cSld>
  <p:clrMapOvr>
    <a:masterClrMapping/>
  </p:clrMapOvr>
  <p:transition advTm="514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nksydiscovered.jpg"/>
          <p:cNvPicPr>
            <a:picLocks noGrp="1" noChangeAspect="1"/>
          </p:cNvPicPr>
          <p:nvPr>
            <p:ph idx="1"/>
          </p:nvPr>
        </p:nvPicPr>
        <p:blipFill>
          <a:blip r:embed="rId3"/>
          <a:stretch>
            <a:fillRect/>
          </a:stretch>
        </p:blipFill>
        <p:spPr>
          <a:xfrm>
            <a:off x="161825" y="0"/>
            <a:ext cx="8176600" cy="5952565"/>
          </a:xfrm>
        </p:spPr>
      </p:pic>
      <p:sp>
        <p:nvSpPr>
          <p:cNvPr id="5" name="Pie 4"/>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5008"/>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Oval 4"/>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lstStyle/>
          <a:p>
            <a:endParaRPr lang="en-US"/>
          </a:p>
        </p:txBody>
      </p:sp>
      <p:pic>
        <p:nvPicPr>
          <p:cNvPr id="7" name="Content Placeholder 3" descr="banksydiscovered.jpg"/>
          <p:cNvPicPr>
            <a:picLocks noChangeAspect="1"/>
          </p:cNvPicPr>
          <p:nvPr/>
        </p:nvPicPr>
        <p:blipFill>
          <a:blip r:embed="rId3"/>
          <a:stretch>
            <a:fillRect/>
          </a:stretch>
        </p:blipFill>
        <p:spPr>
          <a:xfrm>
            <a:off x="161825" y="0"/>
            <a:ext cx="8176600" cy="5952565"/>
          </a:xfrm>
          <a:prstGeom prst="rect">
            <a:avLst/>
          </a:prstGeom>
        </p:spPr>
      </p:pic>
    </p:spTree>
  </p:cSld>
  <p:clrMapOvr>
    <a:masterClrMapping/>
  </p:clrMapOvr>
  <p:transition advTm="5101"/>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Graffiti @ HOME</a:t>
            </a:r>
            <a:endParaRPr lang="en-US" dirty="0"/>
          </a:p>
        </p:txBody>
      </p:sp>
      <p:sp>
        <p:nvSpPr>
          <p:cNvPr id="3" name="Content Placeholder 2"/>
          <p:cNvSpPr>
            <a:spLocks noGrp="1"/>
          </p:cNvSpPr>
          <p:nvPr>
            <p:ph idx="1"/>
          </p:nvPr>
        </p:nvSpPr>
        <p:spPr/>
        <p:txBody>
          <a:bodyPr/>
          <a:lstStyle/>
          <a:p>
            <a:r>
              <a:rPr lang="en-US" dirty="0" smtClean="0"/>
              <a:t>Creativity: Your Art</a:t>
            </a:r>
          </a:p>
          <a:p>
            <a:r>
              <a:rPr lang="en-US" dirty="0" smtClean="0">
                <a:solidFill>
                  <a:sysClr val="windowText" lastClr="000000"/>
                </a:solidFill>
              </a:rPr>
              <a:t>Collection: Pens/Colors</a:t>
            </a:r>
          </a:p>
          <a:p>
            <a:r>
              <a:rPr lang="en-US" dirty="0" smtClean="0"/>
              <a:t>Competition: Earn Spots</a:t>
            </a:r>
          </a:p>
          <a:p>
            <a:r>
              <a:rPr lang="en-US" dirty="0" smtClean="0"/>
              <a:t>Community: Vote, Discuss, Share</a:t>
            </a:r>
          </a:p>
          <a:p>
            <a:pPr>
              <a:buNone/>
            </a:pPr>
            <a:endParaRPr lang="en-US" dirty="0" smtClean="0"/>
          </a:p>
        </p:txBody>
      </p:sp>
    </p:spTree>
  </p:cSld>
  <p:clrMapOvr>
    <a:masterClrMapping/>
  </p:clrMapOvr>
  <p:transition advTm="475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Graffiti @ HOME</a:t>
            </a:r>
            <a:endParaRPr lang="en-US" dirty="0"/>
          </a:p>
        </p:txBody>
      </p:sp>
      <p:sp>
        <p:nvSpPr>
          <p:cNvPr id="3" name="Content Placeholder 2"/>
          <p:cNvSpPr>
            <a:spLocks noGrp="1"/>
          </p:cNvSpPr>
          <p:nvPr>
            <p:ph idx="1"/>
          </p:nvPr>
        </p:nvSpPr>
        <p:spPr/>
        <p:txBody>
          <a:bodyPr/>
          <a:lstStyle/>
          <a:p>
            <a:r>
              <a:rPr lang="en-US" dirty="0" smtClean="0"/>
              <a:t>Creativity: Your Art</a:t>
            </a:r>
          </a:p>
          <a:p>
            <a:r>
              <a:rPr lang="en-US" dirty="0" smtClean="0">
                <a:solidFill>
                  <a:sysClr val="windowText" lastClr="000000"/>
                </a:solidFill>
              </a:rPr>
              <a:t>Collection: Pens/Colors</a:t>
            </a:r>
          </a:p>
          <a:p>
            <a:r>
              <a:rPr lang="en-US" dirty="0" smtClean="0"/>
              <a:t>Competition: Earn Spots</a:t>
            </a:r>
          </a:p>
          <a:p>
            <a:r>
              <a:rPr lang="en-US" dirty="0" smtClean="0"/>
              <a:t>Community: Vote, Discuss, Share</a:t>
            </a:r>
          </a:p>
        </p:txBody>
      </p:sp>
      <p:sp>
        <p:nvSpPr>
          <p:cNvPr id="4" name="Pie 3"/>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505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8502" y="1229711"/>
            <a:ext cx="7772400" cy="2370740"/>
          </a:xfrm>
        </p:spPr>
        <p:txBody>
          <a:bodyPr>
            <a:normAutofit/>
          </a:bodyPr>
          <a:lstStyle/>
          <a:p>
            <a:r>
              <a:rPr lang="en-US" sz="12000" dirty="0" smtClean="0">
                <a:latin typeface="Corbel" pitchFamily="34" charset="0"/>
              </a:rPr>
              <a:t>C</a:t>
            </a:r>
            <a:r>
              <a:rPr lang="en-US" sz="9600" dirty="0" smtClean="0">
                <a:latin typeface="Corbel" pitchFamily="34" charset="0"/>
              </a:rPr>
              <a:t>   </a:t>
            </a:r>
            <a:r>
              <a:rPr lang="en-US" sz="12000" dirty="0" smtClean="0">
                <a:latin typeface="Corbel" pitchFamily="34" charset="0"/>
              </a:rPr>
              <a:t>4</a:t>
            </a:r>
            <a:endParaRPr lang="en-US" sz="12000" dirty="0">
              <a:latin typeface="Corbel" pitchFamily="34" charset="0"/>
            </a:endParaRPr>
          </a:p>
        </p:txBody>
      </p:sp>
      <p:sp>
        <p:nvSpPr>
          <p:cNvPr id="5" name="Subtitle 4"/>
          <p:cNvSpPr>
            <a:spLocks noGrp="1"/>
          </p:cNvSpPr>
          <p:nvPr>
            <p:ph type="subTitle" idx="1"/>
          </p:nvPr>
        </p:nvSpPr>
        <p:spPr/>
        <p:txBody>
          <a:bodyPr/>
          <a:lstStyle/>
          <a:p>
            <a:r>
              <a:rPr lang="en-US" dirty="0" smtClean="0"/>
              <a:t>Simple Game Mechanics for </a:t>
            </a:r>
          </a:p>
          <a:p>
            <a:r>
              <a:rPr lang="en-US" dirty="0" smtClean="0"/>
              <a:t>Real and Virtual Play Spaces.</a:t>
            </a:r>
            <a:endParaRPr lang="en-US" dirty="0"/>
          </a:p>
        </p:txBody>
      </p:sp>
      <p:sp>
        <p:nvSpPr>
          <p:cNvPr id="7" name="Title 3"/>
          <p:cNvSpPr txBox="1">
            <a:spLocks/>
          </p:cNvSpPr>
          <p:nvPr/>
        </p:nvSpPr>
        <p:spPr>
          <a:xfrm>
            <a:off x="961696" y="1382111"/>
            <a:ext cx="7283669" cy="194441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x</a:t>
            </a:r>
            <a:endParaRPr kumimoji="0" lang="en-US" sz="80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8" name="Oval 7"/>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4555"/>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Graffiti @ HOME</a:t>
            </a:r>
            <a:endParaRPr lang="en-US" dirty="0"/>
          </a:p>
        </p:txBody>
      </p:sp>
      <p:sp>
        <p:nvSpPr>
          <p:cNvPr id="3" name="Content Placeholder 2"/>
          <p:cNvSpPr>
            <a:spLocks noGrp="1"/>
          </p:cNvSpPr>
          <p:nvPr>
            <p:ph idx="1"/>
          </p:nvPr>
        </p:nvSpPr>
        <p:spPr/>
        <p:txBody>
          <a:bodyPr/>
          <a:lstStyle/>
          <a:p>
            <a:r>
              <a:rPr lang="en-US" dirty="0" smtClean="0"/>
              <a:t>Creativity: Your Art</a:t>
            </a:r>
          </a:p>
          <a:p>
            <a:r>
              <a:rPr lang="en-US" dirty="0" smtClean="0">
                <a:solidFill>
                  <a:sysClr val="windowText" lastClr="000000"/>
                </a:solidFill>
              </a:rPr>
              <a:t>Collection: Pens/Colors</a:t>
            </a:r>
          </a:p>
          <a:p>
            <a:r>
              <a:rPr lang="en-US" dirty="0" smtClean="0"/>
              <a:t>Competition: Earn Spots</a:t>
            </a:r>
          </a:p>
          <a:p>
            <a:r>
              <a:rPr lang="en-US" dirty="0" smtClean="0"/>
              <a:t>Community: Vote, Discuss, Share</a:t>
            </a:r>
          </a:p>
          <a:p>
            <a:pPr lvl="1"/>
            <a:r>
              <a:rPr lang="en-US" dirty="0" smtClean="0"/>
              <a:t>Bonus: Archive/Curate</a:t>
            </a:r>
            <a:endParaRPr lang="en-US" dirty="0"/>
          </a:p>
        </p:txBody>
      </p:sp>
      <p:sp>
        <p:nvSpPr>
          <p:cNvPr id="4" name="Oval 3"/>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496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 @ HOME</a:t>
            </a:r>
            <a:endParaRPr lang="en-US" dirty="0"/>
          </a:p>
        </p:txBody>
      </p:sp>
      <p:sp>
        <p:nvSpPr>
          <p:cNvPr id="4" name="Content Placeholder 3"/>
          <p:cNvSpPr>
            <a:spLocks noGrp="1"/>
          </p:cNvSpPr>
          <p:nvPr>
            <p:ph idx="1"/>
          </p:nvPr>
        </p:nvSpPr>
        <p:spPr/>
        <p:txBody>
          <a:bodyPr/>
          <a:lstStyle/>
          <a:p>
            <a:endParaRPr lang="en-US"/>
          </a:p>
        </p:txBody>
      </p:sp>
      <p:pic>
        <p:nvPicPr>
          <p:cNvPr id="5" name="Content Placeholder 5" descr="DSC_0092.jpg"/>
          <p:cNvPicPr>
            <a:picLocks noChangeAspect="1"/>
          </p:cNvPicPr>
          <p:nvPr/>
        </p:nvPicPr>
        <p:blipFill>
          <a:blip r:embed="rId3" cstate="print"/>
          <a:stretch>
            <a:fillRect/>
          </a:stretch>
        </p:blipFill>
        <p:spPr>
          <a:xfrm>
            <a:off x="983103" y="1209182"/>
            <a:ext cx="7246492" cy="4850959"/>
          </a:xfrm>
          <a:prstGeom prst="rect">
            <a:avLst/>
          </a:prstGeom>
        </p:spPr>
      </p:pic>
    </p:spTree>
  </p:cSld>
  <p:clrMapOvr>
    <a:masterClrMapping/>
  </p:clrMapOvr>
  <p:transition advTm="5101"/>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 @ HOME</a:t>
            </a:r>
            <a:endParaRPr lang="en-US" dirty="0"/>
          </a:p>
        </p:txBody>
      </p:sp>
      <p:pic>
        <p:nvPicPr>
          <p:cNvPr id="6" name="Content Placeholder 5" descr="DSC_0092.jpg"/>
          <p:cNvPicPr>
            <a:picLocks noGrp="1" noChangeAspect="1"/>
          </p:cNvPicPr>
          <p:nvPr>
            <p:ph idx="1"/>
          </p:nvPr>
        </p:nvPicPr>
        <p:blipFill>
          <a:blip r:embed="rId3" cstate="print"/>
          <a:stretch>
            <a:fillRect/>
          </a:stretch>
        </p:blipFill>
        <p:spPr>
          <a:xfrm>
            <a:off x="983103" y="1209182"/>
            <a:ext cx="7246492" cy="4850959"/>
          </a:xfrm>
        </p:spPr>
      </p:pic>
      <p:sp>
        <p:nvSpPr>
          <p:cNvPr id="4" name="Pie 3"/>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5133"/>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 @ HOME</a:t>
            </a:r>
            <a:endParaRPr lang="en-US" dirty="0"/>
          </a:p>
        </p:txBody>
      </p:sp>
      <p:sp>
        <p:nvSpPr>
          <p:cNvPr id="4" name="Oval 3"/>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p:txBody>
          <a:bodyPr/>
          <a:lstStyle/>
          <a:p>
            <a:endParaRPr lang="en-US" dirty="0"/>
          </a:p>
        </p:txBody>
      </p:sp>
      <p:pic>
        <p:nvPicPr>
          <p:cNvPr id="7" name="Content Placeholder 5" descr="DSC_0092.jpg"/>
          <p:cNvPicPr>
            <a:picLocks noChangeAspect="1"/>
          </p:cNvPicPr>
          <p:nvPr/>
        </p:nvPicPr>
        <p:blipFill>
          <a:blip r:embed="rId3" cstate="print"/>
          <a:stretch>
            <a:fillRect/>
          </a:stretch>
        </p:blipFill>
        <p:spPr>
          <a:xfrm>
            <a:off x="983103" y="1209182"/>
            <a:ext cx="7246492" cy="4850959"/>
          </a:xfrm>
          <a:prstGeom prst="rect">
            <a:avLst/>
          </a:prstGeom>
        </p:spPr>
      </p:pic>
    </p:spTree>
  </p:cSld>
  <p:clrMapOvr>
    <a:masterClrMapping/>
  </p:clrMapOvr>
  <p:transition advTm="4587"/>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 @ HOME</a:t>
            </a:r>
            <a:endParaRPr lang="en-US" dirty="0"/>
          </a:p>
        </p:txBody>
      </p:sp>
      <p:sp>
        <p:nvSpPr>
          <p:cNvPr id="4" name="Content Placeholder 3"/>
          <p:cNvSpPr>
            <a:spLocks noGrp="1"/>
          </p:cNvSpPr>
          <p:nvPr>
            <p:ph idx="1"/>
          </p:nvPr>
        </p:nvSpPr>
        <p:spPr/>
        <p:txBody>
          <a:bodyPr/>
          <a:lstStyle/>
          <a:p>
            <a:endParaRPr lang="en-US"/>
          </a:p>
        </p:txBody>
      </p:sp>
      <p:pic>
        <p:nvPicPr>
          <p:cNvPr id="6" name="Picture 2" descr="http://misterlee.co.uk/misterlee/images/uploaded_images/ThomasTruaxPicForum.jpg"/>
          <p:cNvPicPr>
            <a:picLocks noChangeAspect="1" noChangeArrowheads="1"/>
          </p:cNvPicPr>
          <p:nvPr/>
        </p:nvPicPr>
        <p:blipFill>
          <a:blip r:embed="rId3"/>
          <a:srcRect/>
          <a:stretch>
            <a:fillRect/>
          </a:stretch>
        </p:blipFill>
        <p:spPr bwMode="auto">
          <a:xfrm>
            <a:off x="2519039" y="268944"/>
            <a:ext cx="4152009" cy="5881033"/>
          </a:xfrm>
          <a:prstGeom prst="rect">
            <a:avLst/>
          </a:prstGeom>
          <a:noFill/>
        </p:spPr>
      </p:pic>
    </p:spTree>
  </p:cSld>
  <p:clrMapOvr>
    <a:masterClrMapping/>
  </p:clrMapOvr>
  <p:transition advTm="5101"/>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 @ HOME</a:t>
            </a:r>
            <a:endParaRPr lang="en-US" dirty="0"/>
          </a:p>
        </p:txBody>
      </p:sp>
      <p:sp>
        <p:nvSpPr>
          <p:cNvPr id="4" name="Pie 3"/>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4"/>
          <p:cNvSpPr>
            <a:spLocks noGrp="1"/>
          </p:cNvSpPr>
          <p:nvPr>
            <p:ph idx="1"/>
          </p:nvPr>
        </p:nvSpPr>
        <p:spPr/>
        <p:txBody>
          <a:bodyPr/>
          <a:lstStyle/>
          <a:p>
            <a:endParaRPr lang="en-US"/>
          </a:p>
        </p:txBody>
      </p:sp>
      <p:pic>
        <p:nvPicPr>
          <p:cNvPr id="7" name="Picture 2" descr="http://misterlee.co.uk/misterlee/images/uploaded_images/ThomasTruaxPicForum.jpg"/>
          <p:cNvPicPr>
            <a:picLocks noChangeAspect="1" noChangeArrowheads="1"/>
          </p:cNvPicPr>
          <p:nvPr/>
        </p:nvPicPr>
        <p:blipFill>
          <a:blip r:embed="rId3"/>
          <a:srcRect/>
          <a:stretch>
            <a:fillRect/>
          </a:stretch>
        </p:blipFill>
        <p:spPr bwMode="auto">
          <a:xfrm>
            <a:off x="2519039" y="268944"/>
            <a:ext cx="4152009" cy="5881033"/>
          </a:xfrm>
          <a:prstGeom prst="rect">
            <a:avLst/>
          </a:prstGeom>
          <a:noFill/>
        </p:spPr>
      </p:pic>
    </p:spTree>
  </p:cSld>
  <p:clrMapOvr>
    <a:masterClrMapping/>
  </p:clrMapOvr>
  <p:transition advTm="5133"/>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 @ HOME</a:t>
            </a:r>
            <a:endParaRPr lang="en-US" dirty="0"/>
          </a:p>
        </p:txBody>
      </p:sp>
      <p:sp>
        <p:nvSpPr>
          <p:cNvPr id="4" name="Oval 3"/>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p:txBody>
          <a:bodyPr/>
          <a:lstStyle/>
          <a:p>
            <a:endParaRPr lang="en-US" dirty="0"/>
          </a:p>
        </p:txBody>
      </p:sp>
      <p:pic>
        <p:nvPicPr>
          <p:cNvPr id="6" name="Picture 2" descr="http://misterlee.co.uk/misterlee/images/uploaded_images/ThomasTruaxPicForum.jpg"/>
          <p:cNvPicPr>
            <a:picLocks noChangeAspect="1" noChangeArrowheads="1"/>
          </p:cNvPicPr>
          <p:nvPr/>
        </p:nvPicPr>
        <p:blipFill>
          <a:blip r:embed="rId3"/>
          <a:srcRect/>
          <a:stretch>
            <a:fillRect/>
          </a:stretch>
        </p:blipFill>
        <p:spPr bwMode="auto">
          <a:xfrm>
            <a:off x="2519039" y="268944"/>
            <a:ext cx="4152009" cy="5881033"/>
          </a:xfrm>
          <a:prstGeom prst="rect">
            <a:avLst/>
          </a:prstGeom>
          <a:noFill/>
        </p:spPr>
      </p:pic>
    </p:spTree>
  </p:cSld>
  <p:clrMapOvr>
    <a:masterClrMapping/>
  </p:clrMapOvr>
  <p:transition advTm="4587"/>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 @ HOME</a:t>
            </a:r>
            <a:endParaRPr lang="en-US" dirty="0"/>
          </a:p>
        </p:txBody>
      </p:sp>
      <p:sp>
        <p:nvSpPr>
          <p:cNvPr id="3" name="Content Placeholder 2"/>
          <p:cNvSpPr>
            <a:spLocks noGrp="1"/>
          </p:cNvSpPr>
          <p:nvPr>
            <p:ph idx="1"/>
          </p:nvPr>
        </p:nvSpPr>
        <p:spPr/>
        <p:txBody>
          <a:bodyPr/>
          <a:lstStyle/>
          <a:p>
            <a:r>
              <a:rPr lang="en-US" dirty="0" smtClean="0"/>
              <a:t>Creativity: Make Music</a:t>
            </a:r>
          </a:p>
          <a:p>
            <a:r>
              <a:rPr lang="en-US" dirty="0" smtClean="0"/>
              <a:t>Collection: Instruments/Sounds</a:t>
            </a:r>
          </a:p>
          <a:p>
            <a:r>
              <a:rPr lang="en-US" dirty="0" smtClean="0"/>
              <a:t>Competition: Hunt/Discover</a:t>
            </a:r>
          </a:p>
          <a:p>
            <a:r>
              <a:rPr lang="en-US" dirty="0" smtClean="0">
                <a:solidFill>
                  <a:sysClr val="windowText" lastClr="000000"/>
                </a:solidFill>
              </a:rPr>
              <a:t>Community: Listen, Jam, Broadcast</a:t>
            </a:r>
          </a:p>
          <a:p>
            <a:pPr>
              <a:buNone/>
            </a:pPr>
            <a:endParaRPr lang="en-US" dirty="0" smtClean="0"/>
          </a:p>
        </p:txBody>
      </p:sp>
    </p:spTree>
  </p:cSld>
  <p:clrMapOvr>
    <a:masterClrMapping/>
  </p:clrMapOvr>
  <p:transition advTm="4929"/>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 @ HOME</a:t>
            </a:r>
            <a:endParaRPr lang="en-US" dirty="0"/>
          </a:p>
        </p:txBody>
      </p:sp>
      <p:sp>
        <p:nvSpPr>
          <p:cNvPr id="3" name="Content Placeholder 2"/>
          <p:cNvSpPr>
            <a:spLocks noGrp="1"/>
          </p:cNvSpPr>
          <p:nvPr>
            <p:ph idx="1"/>
          </p:nvPr>
        </p:nvSpPr>
        <p:spPr/>
        <p:txBody>
          <a:bodyPr/>
          <a:lstStyle/>
          <a:p>
            <a:r>
              <a:rPr lang="en-US" dirty="0" smtClean="0"/>
              <a:t>Creativity: Your Sound</a:t>
            </a:r>
          </a:p>
          <a:p>
            <a:r>
              <a:rPr lang="en-US" dirty="0" smtClean="0"/>
              <a:t>Collection: Instruments/Sounds</a:t>
            </a:r>
          </a:p>
          <a:p>
            <a:r>
              <a:rPr lang="en-US" dirty="0" smtClean="0"/>
              <a:t>Competition: Hunt/Discover</a:t>
            </a:r>
          </a:p>
          <a:p>
            <a:r>
              <a:rPr lang="en-US" dirty="0" smtClean="0">
                <a:solidFill>
                  <a:sysClr val="windowText" lastClr="000000"/>
                </a:solidFill>
              </a:rPr>
              <a:t>Community: Listen, Jam, Broadcast</a:t>
            </a:r>
          </a:p>
        </p:txBody>
      </p:sp>
      <p:sp>
        <p:nvSpPr>
          <p:cNvPr id="4" name="Pie 3"/>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5008"/>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 @ HOME</a:t>
            </a:r>
            <a:endParaRPr lang="en-US" dirty="0"/>
          </a:p>
        </p:txBody>
      </p:sp>
      <p:sp>
        <p:nvSpPr>
          <p:cNvPr id="3" name="Content Placeholder 2"/>
          <p:cNvSpPr>
            <a:spLocks noGrp="1"/>
          </p:cNvSpPr>
          <p:nvPr>
            <p:ph idx="1"/>
          </p:nvPr>
        </p:nvSpPr>
        <p:spPr/>
        <p:txBody>
          <a:bodyPr/>
          <a:lstStyle/>
          <a:p>
            <a:r>
              <a:rPr lang="en-US" dirty="0" smtClean="0"/>
              <a:t>Creativity: Your Sound</a:t>
            </a:r>
          </a:p>
          <a:p>
            <a:r>
              <a:rPr lang="en-US" dirty="0" smtClean="0"/>
              <a:t>Collection: Instruments/Sounds</a:t>
            </a:r>
          </a:p>
          <a:p>
            <a:r>
              <a:rPr lang="en-US" dirty="0" smtClean="0"/>
              <a:t>Competition: Hunt/Discover</a:t>
            </a:r>
          </a:p>
          <a:p>
            <a:r>
              <a:rPr lang="en-US" dirty="0" smtClean="0">
                <a:solidFill>
                  <a:sysClr val="windowText" lastClr="000000"/>
                </a:solidFill>
              </a:rPr>
              <a:t>Community: Listen, Jam, Broadcast</a:t>
            </a:r>
          </a:p>
          <a:p>
            <a:pPr lvl="1"/>
            <a:r>
              <a:rPr lang="en-US" dirty="0" smtClean="0"/>
              <a:t>Bonus: Archive/Broadcast</a:t>
            </a:r>
            <a:endParaRPr lang="en-US" dirty="0"/>
          </a:p>
        </p:txBody>
      </p:sp>
      <p:sp>
        <p:nvSpPr>
          <p:cNvPr id="4" name="Oval 3"/>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10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Sony HOME</a:t>
            </a:r>
            <a:endParaRPr lang="en-US" dirty="0"/>
          </a:p>
        </p:txBody>
      </p:sp>
      <p:sp>
        <p:nvSpPr>
          <p:cNvPr id="3" name="Content Placeholder 2"/>
          <p:cNvSpPr>
            <a:spLocks noGrp="1"/>
          </p:cNvSpPr>
          <p:nvPr>
            <p:ph idx="1"/>
          </p:nvPr>
        </p:nvSpPr>
        <p:spPr/>
        <p:txBody>
          <a:bodyPr/>
          <a:lstStyle/>
          <a:p>
            <a:r>
              <a:rPr lang="en-US" dirty="0" smtClean="0"/>
              <a:t>Second Life ++ ?</a:t>
            </a:r>
          </a:p>
          <a:p>
            <a:pPr>
              <a:buNone/>
            </a:pPr>
            <a:endParaRPr lang="en-US" dirty="0"/>
          </a:p>
        </p:txBody>
      </p:sp>
    </p:spTree>
  </p:cSld>
  <p:clrMapOvr>
    <a:masterClrMapping/>
  </p:clrMapOvr>
  <p:transition advTm="5086"/>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Climb @ HOME</a:t>
            </a:r>
            <a:endParaRPr lang="en-US" dirty="0"/>
          </a:p>
        </p:txBody>
      </p:sp>
      <p:sp>
        <p:nvSpPr>
          <p:cNvPr id="5" name="Content Placeholder 4"/>
          <p:cNvSpPr>
            <a:spLocks noGrp="1"/>
          </p:cNvSpPr>
          <p:nvPr>
            <p:ph idx="1"/>
          </p:nvPr>
        </p:nvSpPr>
        <p:spPr/>
        <p:txBody>
          <a:bodyPr/>
          <a:lstStyle/>
          <a:p>
            <a:endParaRPr lang="en-US"/>
          </a:p>
        </p:txBody>
      </p:sp>
      <p:pic>
        <p:nvPicPr>
          <p:cNvPr id="6" name="Content Placeholder 3" descr="DSC_0106.jpg"/>
          <p:cNvPicPr>
            <a:picLocks noChangeAspect="1"/>
          </p:cNvPicPr>
          <p:nvPr/>
        </p:nvPicPr>
        <p:blipFill>
          <a:blip r:embed="rId3" cstate="print"/>
          <a:stretch>
            <a:fillRect/>
          </a:stretch>
        </p:blipFill>
        <p:spPr>
          <a:xfrm>
            <a:off x="1093694" y="1207008"/>
            <a:ext cx="7071491" cy="4733808"/>
          </a:xfrm>
          <a:prstGeom prst="rect">
            <a:avLst/>
          </a:prstGeom>
        </p:spPr>
      </p:pic>
    </p:spTree>
  </p:cSld>
  <p:clrMapOvr>
    <a:masterClrMapping/>
  </p:clrMapOvr>
  <p:transition advTm="5132"/>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Climb @ HOME</a:t>
            </a:r>
            <a:endParaRPr lang="en-US" dirty="0"/>
          </a:p>
        </p:txBody>
      </p:sp>
      <p:pic>
        <p:nvPicPr>
          <p:cNvPr id="4" name="Content Placeholder 3" descr="DSC_0106.jpg"/>
          <p:cNvPicPr>
            <a:picLocks noGrp="1" noChangeAspect="1"/>
          </p:cNvPicPr>
          <p:nvPr>
            <p:ph idx="1"/>
          </p:nvPr>
        </p:nvPicPr>
        <p:blipFill>
          <a:blip r:embed="rId3" cstate="print"/>
          <a:stretch>
            <a:fillRect/>
          </a:stretch>
        </p:blipFill>
        <p:spPr>
          <a:xfrm>
            <a:off x="1093694" y="1207008"/>
            <a:ext cx="7071491" cy="4733808"/>
          </a:xfrm>
        </p:spPr>
      </p:pic>
      <p:sp>
        <p:nvSpPr>
          <p:cNvPr id="5" name="Pie 4"/>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4993"/>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Climb @ HOME</a:t>
            </a:r>
            <a:endParaRPr lang="en-US" dirty="0"/>
          </a:p>
        </p:txBody>
      </p:sp>
      <p:sp>
        <p:nvSpPr>
          <p:cNvPr id="5" name="Oval 4"/>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lstStyle/>
          <a:p>
            <a:endParaRPr lang="en-US"/>
          </a:p>
        </p:txBody>
      </p:sp>
      <p:pic>
        <p:nvPicPr>
          <p:cNvPr id="7" name="Content Placeholder 3" descr="DSC_0106.jpg"/>
          <p:cNvPicPr>
            <a:picLocks noChangeAspect="1"/>
          </p:cNvPicPr>
          <p:nvPr/>
        </p:nvPicPr>
        <p:blipFill>
          <a:blip r:embed="rId3" cstate="print"/>
          <a:stretch>
            <a:fillRect/>
          </a:stretch>
        </p:blipFill>
        <p:spPr>
          <a:xfrm>
            <a:off x="1093694" y="1207008"/>
            <a:ext cx="7071491" cy="4733808"/>
          </a:xfrm>
          <a:prstGeom prst="rect">
            <a:avLst/>
          </a:prstGeom>
        </p:spPr>
      </p:pic>
    </p:spTree>
  </p:cSld>
  <p:clrMapOvr>
    <a:masterClrMapping/>
  </p:clrMapOvr>
  <p:transition advTm="5038"/>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limbDorm2.jpg"/>
          <p:cNvPicPr>
            <a:picLocks noGrp="1" noChangeAspect="1"/>
          </p:cNvPicPr>
          <p:nvPr>
            <p:ph idx="1"/>
          </p:nvPr>
        </p:nvPicPr>
        <p:blipFill>
          <a:blip r:embed="rId3"/>
          <a:stretch>
            <a:fillRect/>
          </a:stretch>
        </p:blipFill>
        <p:spPr>
          <a:xfrm>
            <a:off x="0" y="1087557"/>
            <a:ext cx="3749339" cy="4991308"/>
          </a:xfrm>
        </p:spPr>
      </p:pic>
      <p:pic>
        <p:nvPicPr>
          <p:cNvPr id="5" name="Picture 4" descr="ClimbDorm1.jpg"/>
          <p:cNvPicPr>
            <a:picLocks noChangeAspect="1"/>
          </p:cNvPicPr>
          <p:nvPr/>
        </p:nvPicPr>
        <p:blipFill>
          <a:blip r:embed="rId4"/>
          <a:stretch>
            <a:fillRect/>
          </a:stretch>
        </p:blipFill>
        <p:spPr>
          <a:xfrm>
            <a:off x="4000500" y="0"/>
            <a:ext cx="5143500" cy="6858000"/>
          </a:xfrm>
          <a:prstGeom prst="rect">
            <a:avLst/>
          </a:prstGeom>
        </p:spPr>
      </p:pic>
    </p:spTree>
  </p:cSld>
  <p:clrMapOvr>
    <a:masterClrMapping/>
  </p:clrMapOvr>
  <p:transition advTm="5117"/>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limbDorm2.jpg"/>
          <p:cNvPicPr>
            <a:picLocks noGrp="1" noChangeAspect="1"/>
          </p:cNvPicPr>
          <p:nvPr>
            <p:ph idx="1"/>
          </p:nvPr>
        </p:nvPicPr>
        <p:blipFill>
          <a:blip r:embed="rId3"/>
          <a:stretch>
            <a:fillRect/>
          </a:stretch>
        </p:blipFill>
        <p:spPr>
          <a:xfrm>
            <a:off x="0" y="1087557"/>
            <a:ext cx="3749339" cy="4991308"/>
          </a:xfrm>
        </p:spPr>
      </p:pic>
      <p:pic>
        <p:nvPicPr>
          <p:cNvPr id="5" name="Picture 4" descr="ClimbDorm1.jpg"/>
          <p:cNvPicPr>
            <a:picLocks noChangeAspect="1"/>
          </p:cNvPicPr>
          <p:nvPr/>
        </p:nvPicPr>
        <p:blipFill>
          <a:blip r:embed="rId4"/>
          <a:stretch>
            <a:fillRect/>
          </a:stretch>
        </p:blipFill>
        <p:spPr>
          <a:xfrm>
            <a:off x="4000500" y="0"/>
            <a:ext cx="5143500" cy="6858000"/>
          </a:xfrm>
          <a:prstGeom prst="rect">
            <a:avLst/>
          </a:prstGeom>
        </p:spPr>
      </p:pic>
      <p:sp>
        <p:nvSpPr>
          <p:cNvPr id="6" name="Pie 5"/>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4945"/>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limbDorm2.jpg"/>
          <p:cNvPicPr>
            <a:picLocks noGrp="1" noChangeAspect="1"/>
          </p:cNvPicPr>
          <p:nvPr>
            <p:ph idx="1"/>
          </p:nvPr>
        </p:nvPicPr>
        <p:blipFill>
          <a:blip r:embed="rId3"/>
          <a:stretch>
            <a:fillRect/>
          </a:stretch>
        </p:blipFill>
        <p:spPr>
          <a:xfrm>
            <a:off x="0" y="1087557"/>
            <a:ext cx="3749339" cy="4991308"/>
          </a:xfrm>
        </p:spPr>
      </p:pic>
      <p:pic>
        <p:nvPicPr>
          <p:cNvPr id="5" name="Picture 4" descr="ClimbDorm1.jpg"/>
          <p:cNvPicPr>
            <a:picLocks noChangeAspect="1"/>
          </p:cNvPicPr>
          <p:nvPr/>
        </p:nvPicPr>
        <p:blipFill>
          <a:blip r:embed="rId4"/>
          <a:stretch>
            <a:fillRect/>
          </a:stretch>
        </p:blipFill>
        <p:spPr>
          <a:xfrm>
            <a:off x="4000500" y="0"/>
            <a:ext cx="5143500" cy="6858000"/>
          </a:xfrm>
          <a:prstGeom prst="rect">
            <a:avLst/>
          </a:prstGeom>
        </p:spPr>
      </p:pic>
      <p:sp>
        <p:nvSpPr>
          <p:cNvPr id="6" name="Oval 5"/>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226"/>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Climb @ HOME</a:t>
            </a:r>
            <a:endParaRPr lang="en-US" dirty="0"/>
          </a:p>
        </p:txBody>
      </p:sp>
      <p:sp>
        <p:nvSpPr>
          <p:cNvPr id="3" name="Content Placeholder 2"/>
          <p:cNvSpPr>
            <a:spLocks noGrp="1"/>
          </p:cNvSpPr>
          <p:nvPr>
            <p:ph idx="1"/>
          </p:nvPr>
        </p:nvSpPr>
        <p:spPr/>
        <p:txBody>
          <a:bodyPr/>
          <a:lstStyle/>
          <a:p>
            <a:r>
              <a:rPr lang="en-US" dirty="0" smtClean="0"/>
              <a:t>Creativity: Your Routes</a:t>
            </a:r>
          </a:p>
          <a:p>
            <a:r>
              <a:rPr lang="en-US" dirty="0" smtClean="0"/>
              <a:t>Collection: Objects, Vistas</a:t>
            </a:r>
          </a:p>
          <a:p>
            <a:r>
              <a:rPr lang="en-US" dirty="0" smtClean="0">
                <a:solidFill>
                  <a:sysClr val="windowText" lastClr="000000"/>
                </a:solidFill>
              </a:rPr>
              <a:t>Competition: Courses, Unlocks</a:t>
            </a:r>
          </a:p>
          <a:p>
            <a:r>
              <a:rPr lang="en-US" dirty="0" smtClean="0"/>
              <a:t>Community: Share, Compete</a:t>
            </a:r>
          </a:p>
          <a:p>
            <a:pPr>
              <a:buNone/>
            </a:pPr>
            <a:endParaRPr lang="en-US" dirty="0" smtClean="0">
              <a:solidFill>
                <a:schemeClr val="accent2"/>
              </a:solidFill>
            </a:endParaRPr>
          </a:p>
        </p:txBody>
      </p:sp>
    </p:spTree>
  </p:cSld>
  <p:clrMapOvr>
    <a:masterClrMapping/>
  </p:clrMapOvr>
  <p:transition advTm="5086"/>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Climb @ HOME</a:t>
            </a:r>
            <a:endParaRPr lang="en-US" dirty="0"/>
          </a:p>
        </p:txBody>
      </p:sp>
      <p:sp>
        <p:nvSpPr>
          <p:cNvPr id="3" name="Content Placeholder 2"/>
          <p:cNvSpPr>
            <a:spLocks noGrp="1"/>
          </p:cNvSpPr>
          <p:nvPr>
            <p:ph idx="1"/>
          </p:nvPr>
        </p:nvSpPr>
        <p:spPr/>
        <p:txBody>
          <a:bodyPr/>
          <a:lstStyle/>
          <a:p>
            <a:r>
              <a:rPr lang="en-US" dirty="0" smtClean="0"/>
              <a:t>Creativity: Your Routes</a:t>
            </a:r>
          </a:p>
          <a:p>
            <a:r>
              <a:rPr lang="en-US" dirty="0" smtClean="0"/>
              <a:t>Collection: Objects, Vistas</a:t>
            </a:r>
          </a:p>
          <a:p>
            <a:r>
              <a:rPr lang="en-US" dirty="0" smtClean="0">
                <a:solidFill>
                  <a:sysClr val="windowText" lastClr="000000"/>
                </a:solidFill>
              </a:rPr>
              <a:t>Competition: Courses, Unlocks</a:t>
            </a:r>
          </a:p>
          <a:p>
            <a:r>
              <a:rPr lang="en-US" dirty="0" smtClean="0"/>
              <a:t>Community: Share, Compete</a:t>
            </a:r>
          </a:p>
        </p:txBody>
      </p:sp>
      <p:sp>
        <p:nvSpPr>
          <p:cNvPr id="4" name="Pie 3"/>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4633"/>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Climb @ HOME</a:t>
            </a:r>
            <a:endParaRPr lang="en-US" dirty="0"/>
          </a:p>
        </p:txBody>
      </p:sp>
      <p:sp>
        <p:nvSpPr>
          <p:cNvPr id="3" name="Content Placeholder 2"/>
          <p:cNvSpPr>
            <a:spLocks noGrp="1"/>
          </p:cNvSpPr>
          <p:nvPr>
            <p:ph idx="1"/>
          </p:nvPr>
        </p:nvSpPr>
        <p:spPr/>
        <p:txBody>
          <a:bodyPr/>
          <a:lstStyle/>
          <a:p>
            <a:r>
              <a:rPr lang="en-US" dirty="0" smtClean="0"/>
              <a:t>Creativity: Your Routes</a:t>
            </a:r>
          </a:p>
          <a:p>
            <a:r>
              <a:rPr lang="en-US" dirty="0" smtClean="0"/>
              <a:t>Collection: Objects, Vistas</a:t>
            </a:r>
          </a:p>
          <a:p>
            <a:r>
              <a:rPr lang="en-US" dirty="0" smtClean="0">
                <a:solidFill>
                  <a:sysClr val="windowText" lastClr="000000"/>
                </a:solidFill>
              </a:rPr>
              <a:t>Competition: Courses, Unlocks</a:t>
            </a:r>
          </a:p>
          <a:p>
            <a:r>
              <a:rPr lang="en-US" dirty="0" smtClean="0"/>
              <a:t>Community: Share, Compete</a:t>
            </a:r>
          </a:p>
          <a:p>
            <a:pPr lvl="1"/>
            <a:r>
              <a:rPr lang="en-US" dirty="0" smtClean="0"/>
              <a:t>Bonus: Boards/Ladders/Tournaments</a:t>
            </a:r>
            <a:endParaRPr lang="en-US" dirty="0"/>
          </a:p>
        </p:txBody>
      </p:sp>
      <p:sp>
        <p:nvSpPr>
          <p:cNvPr id="4" name="Oval 3"/>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4961"/>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for Everyone</a:t>
            </a:r>
            <a:endParaRPr lang="en-US" dirty="0"/>
          </a:p>
        </p:txBody>
      </p:sp>
      <p:sp>
        <p:nvSpPr>
          <p:cNvPr id="3" name="Content Placeholder 2"/>
          <p:cNvSpPr>
            <a:spLocks noGrp="1"/>
          </p:cNvSpPr>
          <p:nvPr>
            <p:ph idx="1"/>
          </p:nvPr>
        </p:nvSpPr>
        <p:spPr/>
        <p:txBody>
          <a:bodyPr/>
          <a:lstStyle/>
          <a:p>
            <a:r>
              <a:rPr lang="en-US" dirty="0" smtClean="0"/>
              <a:t>No-Fail or Low-Fail</a:t>
            </a:r>
          </a:p>
          <a:p>
            <a:endParaRPr lang="en-US" dirty="0"/>
          </a:p>
        </p:txBody>
      </p:sp>
    </p:spTree>
  </p:cSld>
  <p:clrMapOvr>
    <a:masterClrMapping/>
  </p:clrMapOvr>
  <p:transition advTm="514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Sony HOME</a:t>
            </a:r>
            <a:endParaRPr lang="en-US" dirty="0"/>
          </a:p>
        </p:txBody>
      </p:sp>
      <p:sp>
        <p:nvSpPr>
          <p:cNvPr id="3" name="Content Placeholder 2"/>
          <p:cNvSpPr>
            <a:spLocks noGrp="1"/>
          </p:cNvSpPr>
          <p:nvPr>
            <p:ph idx="1"/>
          </p:nvPr>
        </p:nvSpPr>
        <p:spPr/>
        <p:txBody>
          <a:bodyPr/>
          <a:lstStyle/>
          <a:p>
            <a:r>
              <a:rPr lang="en-US" dirty="0" smtClean="0"/>
              <a:t>Second Life ++ ?</a:t>
            </a:r>
          </a:p>
          <a:p>
            <a:r>
              <a:rPr lang="en-US" dirty="0" smtClean="0"/>
              <a:t>Landscape of play that is:</a:t>
            </a:r>
          </a:p>
          <a:p>
            <a:pPr lvl="1"/>
            <a:r>
              <a:rPr lang="en-US" dirty="0" smtClean="0"/>
              <a:t>Accessible</a:t>
            </a:r>
          </a:p>
          <a:p>
            <a:pPr lvl="1"/>
            <a:r>
              <a:rPr lang="en-US" dirty="0" smtClean="0"/>
              <a:t>Reactive</a:t>
            </a:r>
          </a:p>
          <a:p>
            <a:pPr>
              <a:buNone/>
            </a:pPr>
            <a:endParaRPr lang="en-US" dirty="0"/>
          </a:p>
        </p:txBody>
      </p:sp>
      <p:sp>
        <p:nvSpPr>
          <p:cNvPr id="4" name="Pie 3"/>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5007"/>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for Everyone</a:t>
            </a:r>
            <a:endParaRPr lang="en-US" dirty="0"/>
          </a:p>
        </p:txBody>
      </p:sp>
      <p:sp>
        <p:nvSpPr>
          <p:cNvPr id="3" name="Content Placeholder 2"/>
          <p:cNvSpPr>
            <a:spLocks noGrp="1"/>
          </p:cNvSpPr>
          <p:nvPr>
            <p:ph idx="1"/>
          </p:nvPr>
        </p:nvSpPr>
        <p:spPr/>
        <p:txBody>
          <a:bodyPr/>
          <a:lstStyle/>
          <a:p>
            <a:r>
              <a:rPr lang="en-US" dirty="0" smtClean="0"/>
              <a:t>No-Fail or Low-Fail</a:t>
            </a:r>
          </a:p>
          <a:p>
            <a:r>
              <a:rPr lang="en-US" dirty="0" smtClean="0"/>
              <a:t>Opt-in or Observe</a:t>
            </a:r>
          </a:p>
          <a:p>
            <a:endParaRPr lang="en-US" dirty="0"/>
          </a:p>
        </p:txBody>
      </p:sp>
      <p:sp>
        <p:nvSpPr>
          <p:cNvPr id="4" name="Pie 3"/>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4898"/>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for Everyone</a:t>
            </a:r>
            <a:endParaRPr lang="en-US" dirty="0"/>
          </a:p>
        </p:txBody>
      </p:sp>
      <p:sp>
        <p:nvSpPr>
          <p:cNvPr id="3" name="Content Placeholder 2"/>
          <p:cNvSpPr>
            <a:spLocks noGrp="1"/>
          </p:cNvSpPr>
          <p:nvPr>
            <p:ph idx="1"/>
          </p:nvPr>
        </p:nvSpPr>
        <p:spPr/>
        <p:txBody>
          <a:bodyPr/>
          <a:lstStyle/>
          <a:p>
            <a:r>
              <a:rPr lang="en-US" dirty="0" smtClean="0"/>
              <a:t>No-Fail or Low-Fail</a:t>
            </a:r>
          </a:p>
          <a:p>
            <a:r>
              <a:rPr lang="en-US" dirty="0" smtClean="0"/>
              <a:t>Opt-in or Observe</a:t>
            </a:r>
          </a:p>
          <a:p>
            <a:r>
              <a:rPr lang="en-US" dirty="0" smtClean="0"/>
              <a:t>Forgiving tools</a:t>
            </a:r>
          </a:p>
          <a:p>
            <a:endParaRPr lang="en-US" dirty="0"/>
          </a:p>
        </p:txBody>
      </p:sp>
      <p:sp>
        <p:nvSpPr>
          <p:cNvPr id="4" name="Oval 3"/>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4711"/>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the Chaos</a:t>
            </a:r>
            <a:endParaRPr lang="en-US" dirty="0"/>
          </a:p>
        </p:txBody>
      </p:sp>
      <p:sp>
        <p:nvSpPr>
          <p:cNvPr id="3" name="Content Placeholder 2"/>
          <p:cNvSpPr>
            <a:spLocks noGrp="1"/>
          </p:cNvSpPr>
          <p:nvPr>
            <p:ph idx="1"/>
          </p:nvPr>
        </p:nvSpPr>
        <p:spPr/>
        <p:txBody>
          <a:bodyPr/>
          <a:lstStyle/>
          <a:p>
            <a:r>
              <a:rPr lang="en-US" dirty="0" smtClean="0"/>
              <a:t>Paint-ball?</a:t>
            </a:r>
          </a:p>
          <a:p>
            <a:pPr lvl="1"/>
            <a:r>
              <a:rPr lang="en-US" dirty="0" smtClean="0"/>
              <a:t>Only your team sees what you paint/hit</a:t>
            </a:r>
          </a:p>
          <a:p>
            <a:pPr>
              <a:buNone/>
            </a:pPr>
            <a:endParaRPr lang="en-US" dirty="0" smtClean="0"/>
          </a:p>
          <a:p>
            <a:endParaRPr lang="en-US" dirty="0" smtClean="0"/>
          </a:p>
          <a:p>
            <a:endParaRPr lang="en-US" dirty="0"/>
          </a:p>
        </p:txBody>
      </p:sp>
    </p:spTree>
  </p:cSld>
  <p:clrMapOvr>
    <a:masterClrMapping/>
  </p:clrMapOvr>
  <p:transition advTm="5226"/>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the Chaos</a:t>
            </a:r>
            <a:endParaRPr lang="en-US" dirty="0"/>
          </a:p>
        </p:txBody>
      </p:sp>
      <p:sp>
        <p:nvSpPr>
          <p:cNvPr id="3" name="Content Placeholder 2"/>
          <p:cNvSpPr>
            <a:spLocks noGrp="1"/>
          </p:cNvSpPr>
          <p:nvPr>
            <p:ph idx="1"/>
          </p:nvPr>
        </p:nvSpPr>
        <p:spPr/>
        <p:txBody>
          <a:bodyPr/>
          <a:lstStyle/>
          <a:p>
            <a:r>
              <a:rPr lang="en-US" dirty="0" smtClean="0"/>
              <a:t>Paint-ball?</a:t>
            </a:r>
          </a:p>
          <a:p>
            <a:pPr lvl="1"/>
            <a:r>
              <a:rPr lang="en-US" dirty="0" smtClean="0"/>
              <a:t>Only your team sees what you paint/hit</a:t>
            </a:r>
          </a:p>
          <a:p>
            <a:r>
              <a:rPr lang="en-US" dirty="0" smtClean="0"/>
              <a:t>Where’s Waldo</a:t>
            </a:r>
          </a:p>
          <a:p>
            <a:pPr lvl="1"/>
            <a:r>
              <a:rPr lang="en-US" dirty="0" smtClean="0"/>
              <a:t>Find X person in Y location (sonar ping)</a:t>
            </a:r>
          </a:p>
          <a:p>
            <a:pPr>
              <a:buNone/>
            </a:pPr>
            <a:endParaRPr lang="en-US" dirty="0" smtClean="0"/>
          </a:p>
          <a:p>
            <a:endParaRPr lang="en-US" dirty="0" smtClean="0"/>
          </a:p>
          <a:p>
            <a:endParaRPr lang="en-US" dirty="0"/>
          </a:p>
        </p:txBody>
      </p:sp>
      <p:sp>
        <p:nvSpPr>
          <p:cNvPr id="4" name="Pie 3"/>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5117"/>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the Chaos</a:t>
            </a:r>
            <a:endParaRPr lang="en-US" dirty="0"/>
          </a:p>
        </p:txBody>
      </p:sp>
      <p:sp>
        <p:nvSpPr>
          <p:cNvPr id="3" name="Content Placeholder 2"/>
          <p:cNvSpPr>
            <a:spLocks noGrp="1"/>
          </p:cNvSpPr>
          <p:nvPr>
            <p:ph idx="1"/>
          </p:nvPr>
        </p:nvSpPr>
        <p:spPr/>
        <p:txBody>
          <a:bodyPr/>
          <a:lstStyle/>
          <a:p>
            <a:r>
              <a:rPr lang="en-US" dirty="0" smtClean="0"/>
              <a:t>Paint-ball?</a:t>
            </a:r>
          </a:p>
          <a:p>
            <a:pPr lvl="1"/>
            <a:r>
              <a:rPr lang="en-US" dirty="0" smtClean="0"/>
              <a:t>Only your team sees what you paint/hit</a:t>
            </a:r>
          </a:p>
          <a:p>
            <a:r>
              <a:rPr lang="en-US" dirty="0" smtClean="0"/>
              <a:t>Where’s Waldo</a:t>
            </a:r>
          </a:p>
          <a:p>
            <a:pPr lvl="1"/>
            <a:r>
              <a:rPr lang="en-US" dirty="0" smtClean="0"/>
              <a:t>Find X person in Y location (sonar ping)</a:t>
            </a:r>
          </a:p>
          <a:p>
            <a:r>
              <a:rPr lang="en-US" dirty="0" err="1" smtClean="0"/>
              <a:t>Flashmobs</a:t>
            </a:r>
            <a:endParaRPr lang="en-US" dirty="0" smtClean="0"/>
          </a:p>
          <a:p>
            <a:pPr lvl="1"/>
            <a:r>
              <a:rPr lang="en-US" dirty="0" smtClean="0"/>
              <a:t>Points for completing group activities in world</a:t>
            </a:r>
          </a:p>
          <a:p>
            <a:pPr lvl="2"/>
            <a:r>
              <a:rPr lang="en-US" dirty="0" smtClean="0"/>
              <a:t>Line Dancing</a:t>
            </a:r>
          </a:p>
          <a:p>
            <a:pPr lvl="2"/>
            <a:r>
              <a:rPr lang="en-US" dirty="0" smtClean="0"/>
              <a:t>Bench Standing</a:t>
            </a:r>
          </a:p>
          <a:p>
            <a:pPr>
              <a:buNone/>
            </a:pPr>
            <a:endParaRPr lang="en-US" dirty="0" smtClean="0"/>
          </a:p>
          <a:p>
            <a:endParaRPr lang="en-US" dirty="0" smtClean="0"/>
          </a:p>
          <a:p>
            <a:endParaRPr lang="en-US" dirty="0"/>
          </a:p>
        </p:txBody>
      </p:sp>
      <p:sp>
        <p:nvSpPr>
          <p:cNvPr id="4" name="Oval 3"/>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39"/>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Sense of Humor</a:t>
            </a:r>
            <a:endParaRPr lang="en-US" dirty="0"/>
          </a:p>
        </p:txBody>
      </p:sp>
      <p:sp>
        <p:nvSpPr>
          <p:cNvPr id="3" name="Content Placeholder 2"/>
          <p:cNvSpPr>
            <a:spLocks noGrp="1"/>
          </p:cNvSpPr>
          <p:nvPr>
            <p:ph idx="1"/>
          </p:nvPr>
        </p:nvSpPr>
        <p:spPr/>
        <p:txBody>
          <a:bodyPr/>
          <a:lstStyle/>
          <a:p>
            <a:r>
              <a:rPr lang="en-US" dirty="0" smtClean="0"/>
              <a:t>Play with conventions &amp; behavior</a:t>
            </a:r>
          </a:p>
        </p:txBody>
      </p:sp>
    </p:spTree>
  </p:cSld>
  <p:clrMapOvr>
    <a:masterClrMapping/>
  </p:clrMapOvr>
  <p:transition advTm="4867"/>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Sense of Humor</a:t>
            </a:r>
            <a:endParaRPr lang="en-US" dirty="0"/>
          </a:p>
        </p:txBody>
      </p:sp>
      <p:sp>
        <p:nvSpPr>
          <p:cNvPr id="3" name="Content Placeholder 2"/>
          <p:cNvSpPr>
            <a:spLocks noGrp="1"/>
          </p:cNvSpPr>
          <p:nvPr>
            <p:ph idx="1"/>
          </p:nvPr>
        </p:nvSpPr>
        <p:spPr/>
        <p:txBody>
          <a:bodyPr/>
          <a:lstStyle/>
          <a:p>
            <a:r>
              <a:rPr lang="en-US" dirty="0" smtClean="0"/>
              <a:t>Play with conventions &amp; behavior</a:t>
            </a:r>
          </a:p>
          <a:p>
            <a:r>
              <a:rPr lang="en-US" dirty="0" smtClean="0"/>
              <a:t>Use the 4 C’s to get someplace fun!</a:t>
            </a:r>
          </a:p>
        </p:txBody>
      </p:sp>
      <p:sp>
        <p:nvSpPr>
          <p:cNvPr id="4" name="Pie 3"/>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4555"/>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Sense of Humor</a:t>
            </a:r>
            <a:endParaRPr lang="en-US" dirty="0"/>
          </a:p>
        </p:txBody>
      </p:sp>
      <p:sp>
        <p:nvSpPr>
          <p:cNvPr id="3" name="Content Placeholder 2"/>
          <p:cNvSpPr>
            <a:spLocks noGrp="1"/>
          </p:cNvSpPr>
          <p:nvPr>
            <p:ph idx="1"/>
          </p:nvPr>
        </p:nvSpPr>
        <p:spPr/>
        <p:txBody>
          <a:bodyPr/>
          <a:lstStyle/>
          <a:p>
            <a:r>
              <a:rPr lang="en-US" dirty="0" smtClean="0"/>
              <a:t>Play with conventions &amp; behavior</a:t>
            </a:r>
          </a:p>
          <a:p>
            <a:r>
              <a:rPr lang="en-US" dirty="0" smtClean="0"/>
              <a:t>Use the 4 C’s to get someplace fun!</a:t>
            </a:r>
          </a:p>
          <a:p>
            <a:pPr lvl="1"/>
            <a:r>
              <a:rPr lang="en-US" dirty="0" smtClean="0"/>
              <a:t>Creativity</a:t>
            </a:r>
          </a:p>
          <a:p>
            <a:pPr lvl="1"/>
            <a:r>
              <a:rPr lang="en-US" dirty="0" smtClean="0"/>
              <a:t>Collection</a:t>
            </a:r>
          </a:p>
          <a:p>
            <a:pPr lvl="1"/>
            <a:r>
              <a:rPr lang="en-US" dirty="0" smtClean="0"/>
              <a:t>Community</a:t>
            </a:r>
          </a:p>
          <a:p>
            <a:pPr lvl="1"/>
            <a:r>
              <a:rPr lang="en-US" dirty="0" smtClean="0"/>
              <a:t>Competition </a:t>
            </a:r>
            <a:endParaRPr lang="en-US" dirty="0"/>
          </a:p>
        </p:txBody>
      </p:sp>
      <p:sp>
        <p:nvSpPr>
          <p:cNvPr id="4" name="Oval 3"/>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211"/>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hlinkClick r:id="rId3"/>
              </a:rPr>
              <a:t>hunicke@gmail.com</a:t>
            </a:r>
            <a:endParaRPr lang="en-US" dirty="0" smtClean="0"/>
          </a:p>
          <a:p>
            <a:r>
              <a:rPr lang="en-US" dirty="0" smtClean="0"/>
              <a:t>Google: gewgaw</a:t>
            </a:r>
          </a:p>
          <a:p>
            <a:pPr>
              <a:buNone/>
            </a:pPr>
            <a:endParaRPr lang="en-US" dirty="0"/>
          </a:p>
        </p:txBody>
      </p:sp>
    </p:spTree>
  </p:cSld>
  <p:clrMapOvr>
    <a:masterClrMapping/>
  </p:clrMapOvr>
  <p:transition advTm="1521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Sony HOME</a:t>
            </a:r>
            <a:endParaRPr lang="en-US" dirty="0"/>
          </a:p>
        </p:txBody>
      </p:sp>
      <p:sp>
        <p:nvSpPr>
          <p:cNvPr id="3" name="Content Placeholder 2"/>
          <p:cNvSpPr>
            <a:spLocks noGrp="1"/>
          </p:cNvSpPr>
          <p:nvPr>
            <p:ph idx="1"/>
          </p:nvPr>
        </p:nvSpPr>
        <p:spPr/>
        <p:txBody>
          <a:bodyPr/>
          <a:lstStyle/>
          <a:p>
            <a:r>
              <a:rPr lang="en-US" dirty="0" smtClean="0"/>
              <a:t>Second Life ++ ?</a:t>
            </a:r>
          </a:p>
          <a:p>
            <a:r>
              <a:rPr lang="en-US" dirty="0" smtClean="0"/>
              <a:t>Landscape of play that is:</a:t>
            </a:r>
          </a:p>
          <a:p>
            <a:pPr lvl="1"/>
            <a:r>
              <a:rPr lang="en-US" dirty="0" smtClean="0"/>
              <a:t>Accessible</a:t>
            </a:r>
          </a:p>
          <a:p>
            <a:pPr lvl="1"/>
            <a:r>
              <a:rPr lang="en-US" dirty="0" smtClean="0"/>
              <a:t>Reactive</a:t>
            </a:r>
          </a:p>
          <a:p>
            <a:r>
              <a:rPr lang="en-US" dirty="0" smtClean="0"/>
              <a:t>And.. maybe some cool game mechanics</a:t>
            </a:r>
          </a:p>
          <a:p>
            <a:pPr>
              <a:buNone/>
            </a:pPr>
            <a:endParaRPr lang="en-US" dirty="0"/>
          </a:p>
        </p:txBody>
      </p:sp>
      <p:sp>
        <p:nvSpPr>
          <p:cNvPr id="4" name="Oval 3"/>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471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idx="1"/>
          </p:nvPr>
        </p:nvSpPr>
        <p:spPr/>
        <p:txBody>
          <a:bodyPr>
            <a:normAutofit/>
          </a:bodyPr>
          <a:lstStyle/>
          <a:p>
            <a:r>
              <a:rPr lang="en-US" dirty="0" smtClean="0"/>
              <a:t>White space (some non-structured time)</a:t>
            </a:r>
          </a:p>
          <a:p>
            <a:pPr>
              <a:buNone/>
            </a:pPr>
            <a:r>
              <a:rPr lang="en-US" dirty="0" smtClean="0"/>
              <a:t>    </a:t>
            </a:r>
            <a:endParaRPr lang="en-US" dirty="0"/>
          </a:p>
        </p:txBody>
      </p:sp>
    </p:spTree>
  </p:cSld>
  <p:clrMapOvr>
    <a:masterClrMapping/>
  </p:clrMapOvr>
  <p:transition advTm="494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idx="1"/>
          </p:nvPr>
        </p:nvSpPr>
        <p:spPr/>
        <p:txBody>
          <a:bodyPr>
            <a:normAutofit/>
          </a:bodyPr>
          <a:lstStyle/>
          <a:p>
            <a:r>
              <a:rPr lang="en-US" dirty="0" smtClean="0"/>
              <a:t>White space (some non-structured time)</a:t>
            </a:r>
          </a:p>
          <a:p>
            <a:r>
              <a:rPr lang="en-US" dirty="0" smtClean="0"/>
              <a:t>Player creativity (express yourself)</a:t>
            </a:r>
          </a:p>
          <a:p>
            <a:pPr>
              <a:buNone/>
            </a:pPr>
            <a:r>
              <a:rPr lang="en-US" dirty="0" smtClean="0"/>
              <a:t>    </a:t>
            </a:r>
            <a:endParaRPr lang="en-US" dirty="0"/>
          </a:p>
        </p:txBody>
      </p:sp>
      <p:sp>
        <p:nvSpPr>
          <p:cNvPr id="4" name="Pie 3"/>
          <p:cNvSpPr/>
          <p:nvPr/>
        </p:nvSpPr>
        <p:spPr>
          <a:xfrm>
            <a:off x="8355101" y="6185643"/>
            <a:ext cx="519953" cy="484094"/>
          </a:xfrm>
          <a:prstGeom prst="pi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advTm="513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idx="1"/>
          </p:nvPr>
        </p:nvSpPr>
        <p:spPr/>
        <p:txBody>
          <a:bodyPr>
            <a:normAutofit/>
          </a:bodyPr>
          <a:lstStyle/>
          <a:p>
            <a:r>
              <a:rPr lang="en-US" dirty="0" smtClean="0"/>
              <a:t>White space (some non-structured time)</a:t>
            </a:r>
          </a:p>
          <a:p>
            <a:r>
              <a:rPr lang="en-US" dirty="0" smtClean="0"/>
              <a:t>Player creativity (express yourself)</a:t>
            </a:r>
          </a:p>
          <a:p>
            <a:r>
              <a:rPr lang="en-US" dirty="0" smtClean="0"/>
              <a:t>Glitter &amp; Rewards</a:t>
            </a:r>
          </a:p>
        </p:txBody>
      </p:sp>
      <p:sp>
        <p:nvSpPr>
          <p:cNvPr id="4" name="Oval 3"/>
          <p:cNvSpPr/>
          <p:nvPr/>
        </p:nvSpPr>
        <p:spPr>
          <a:xfrm>
            <a:off x="8390962" y="6221506"/>
            <a:ext cx="484097" cy="448232"/>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4976"/>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3612</Words>
  <Application>Microsoft Office PowerPoint</Application>
  <PresentationFormat>On-screen Show (4:3)</PresentationFormat>
  <Paragraphs>315</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C   4</vt:lpstr>
      <vt:lpstr>C   4</vt:lpstr>
      <vt:lpstr>C   4</vt:lpstr>
      <vt:lpstr>Sony HOME</vt:lpstr>
      <vt:lpstr>Sony HOME</vt:lpstr>
      <vt:lpstr>Sony HOME</vt:lpstr>
      <vt:lpstr>Balance</vt:lpstr>
      <vt:lpstr>Balance</vt:lpstr>
      <vt:lpstr>Balance</vt:lpstr>
      <vt:lpstr>Play @ HOME</vt:lpstr>
      <vt:lpstr>Play @ HOME</vt:lpstr>
      <vt:lpstr>Play @ HOME</vt:lpstr>
      <vt:lpstr>Applying 4 C’s</vt:lpstr>
      <vt:lpstr>Applying 4 C’s</vt:lpstr>
      <vt:lpstr>Applying 4 C’s</vt:lpstr>
      <vt:lpstr>Sploits @ HOME</vt:lpstr>
      <vt:lpstr>Sploits @ HOME</vt:lpstr>
      <vt:lpstr>Sploits @ HOME</vt:lpstr>
      <vt:lpstr>Sploits @ HOME</vt:lpstr>
      <vt:lpstr>Sploits @ HOME</vt:lpstr>
      <vt:lpstr>Sploits @ HOME</vt:lpstr>
      <vt:lpstr>Graffiti @ HOME</vt:lpstr>
      <vt:lpstr>Graffiti @ HOME</vt:lpstr>
      <vt:lpstr>Graffiti @ HOME</vt:lpstr>
      <vt:lpstr>Slide 25</vt:lpstr>
      <vt:lpstr>Slide 26</vt:lpstr>
      <vt:lpstr>Slide 27</vt:lpstr>
      <vt:lpstr>Graffiti @ HOME</vt:lpstr>
      <vt:lpstr>Graffiti @ HOME</vt:lpstr>
      <vt:lpstr>Graffiti @ HOME</vt:lpstr>
      <vt:lpstr>Jam @ HOME</vt:lpstr>
      <vt:lpstr>Jam @ HOME</vt:lpstr>
      <vt:lpstr>Jam @ HOME</vt:lpstr>
      <vt:lpstr>Jam @ HOME</vt:lpstr>
      <vt:lpstr>Jam @ HOME</vt:lpstr>
      <vt:lpstr>Jam @ HOME</vt:lpstr>
      <vt:lpstr>Jam @ HOME</vt:lpstr>
      <vt:lpstr>Jam @ HOME</vt:lpstr>
      <vt:lpstr>Jam @ HOME</vt:lpstr>
      <vt:lpstr>Climb @ HOME</vt:lpstr>
      <vt:lpstr>Climb @ HOME</vt:lpstr>
      <vt:lpstr>Climb @ HOME</vt:lpstr>
      <vt:lpstr>Slide 43</vt:lpstr>
      <vt:lpstr>Slide 44</vt:lpstr>
      <vt:lpstr>Slide 45</vt:lpstr>
      <vt:lpstr>Climb @ HOME</vt:lpstr>
      <vt:lpstr>Climb @ HOME</vt:lpstr>
      <vt:lpstr>Climb @ HOME</vt:lpstr>
      <vt:lpstr>Something for Everyone</vt:lpstr>
      <vt:lpstr>Something for Everyone</vt:lpstr>
      <vt:lpstr>Something for Everyone</vt:lpstr>
      <vt:lpstr>Channel the Chaos</vt:lpstr>
      <vt:lpstr>Channel the Chaos</vt:lpstr>
      <vt:lpstr>Channel the Chaos</vt:lpstr>
      <vt:lpstr>Have A Sense of Humor</vt:lpstr>
      <vt:lpstr>Have A Sense of Humor</vt:lpstr>
      <vt:lpstr>Have A Sense of Humor</vt:lpstr>
      <vt:lpstr>Thank You!</vt:lpstr>
    </vt:vector>
  </TitlesOfParts>
  <Company>Electronic Arts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rhunicke</dc:creator>
  <cp:lastModifiedBy>rhunicke</cp:lastModifiedBy>
  <cp:revision>181</cp:revision>
  <dcterms:created xsi:type="dcterms:W3CDTF">2009-01-19T07:59:06Z</dcterms:created>
  <dcterms:modified xsi:type="dcterms:W3CDTF">2009-04-07T19:23:24Z</dcterms:modified>
</cp:coreProperties>
</file>