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88" r:id="rId2"/>
    <p:sldId id="320" r:id="rId3"/>
    <p:sldId id="321" r:id="rId4"/>
    <p:sldId id="290" r:id="rId5"/>
    <p:sldId id="292" r:id="rId6"/>
    <p:sldId id="293" r:id="rId7"/>
    <p:sldId id="258" r:id="rId8"/>
    <p:sldId id="259" r:id="rId9"/>
    <p:sldId id="286" r:id="rId10"/>
    <p:sldId id="285" r:id="rId11"/>
    <p:sldId id="281" r:id="rId12"/>
    <p:sldId id="287" r:id="rId13"/>
    <p:sldId id="260" r:id="rId14"/>
    <p:sldId id="306" r:id="rId15"/>
    <p:sldId id="304" r:id="rId16"/>
    <p:sldId id="303" r:id="rId17"/>
    <p:sldId id="302" r:id="rId18"/>
    <p:sldId id="305" r:id="rId19"/>
    <p:sldId id="261" r:id="rId20"/>
    <p:sldId id="297" r:id="rId21"/>
    <p:sldId id="307" r:id="rId22"/>
    <p:sldId id="301" r:id="rId23"/>
    <p:sldId id="296" r:id="rId24"/>
    <p:sldId id="298" r:id="rId25"/>
    <p:sldId id="299" r:id="rId26"/>
    <p:sldId id="310" r:id="rId27"/>
    <p:sldId id="267" r:id="rId28"/>
    <p:sldId id="324" r:id="rId29"/>
    <p:sldId id="327" r:id="rId30"/>
    <p:sldId id="328" r:id="rId31"/>
    <p:sldId id="329" r:id="rId32"/>
    <p:sldId id="322" r:id="rId33"/>
    <p:sldId id="336" r:id="rId34"/>
    <p:sldId id="323" r:id="rId35"/>
    <p:sldId id="268" r:id="rId36"/>
    <p:sldId id="337" r:id="rId37"/>
    <p:sldId id="266" r:id="rId38"/>
    <p:sldId id="312" r:id="rId39"/>
    <p:sldId id="316" r:id="rId40"/>
    <p:sldId id="318" r:id="rId41"/>
    <p:sldId id="263" r:id="rId42"/>
    <p:sldId id="308" r:id="rId43"/>
    <p:sldId id="309" r:id="rId44"/>
    <p:sldId id="311" r:id="rId45"/>
    <p:sldId id="325" r:id="rId46"/>
    <p:sldId id="326" r:id="rId47"/>
    <p:sldId id="265" r:id="rId48"/>
    <p:sldId id="275" r:id="rId49"/>
    <p:sldId id="273" r:id="rId50"/>
    <p:sldId id="319" r:id="rId51"/>
    <p:sldId id="330" r:id="rId52"/>
    <p:sldId id="271" r:id="rId53"/>
    <p:sldId id="331" r:id="rId54"/>
    <p:sldId id="333" r:id="rId55"/>
    <p:sldId id="338" r:id="rId56"/>
    <p:sldId id="277" r:id="rId57"/>
    <p:sldId id="278" r:id="rId58"/>
    <p:sldId id="314" r:id="rId59"/>
    <p:sldId id="315" r:id="rId60"/>
    <p:sldId id="279" r:id="rId61"/>
    <p:sldId id="33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B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64872" autoAdjust="0"/>
  </p:normalViewPr>
  <p:slideViewPr>
    <p:cSldViewPr>
      <p:cViewPr varScale="1">
        <p:scale>
          <a:sx n="42" d="100"/>
          <a:sy n="42" d="100"/>
        </p:scale>
        <p:origin x="-11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6BB6A-8DA0-4E21-BC5F-D1B0DFFD82D1}" type="datetimeFigureOut">
              <a:rPr lang="en-US" smtClean="0"/>
              <a:pPr/>
              <a:t>3/10/2010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DC624-055D-49BB-BA0C-7896E644E7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Welcome everyone. I’m Robin – the Producer at thatgamecompany</a:t>
            </a:r>
          </a:p>
          <a:p>
            <a:r>
              <a:rPr lang="en-US" baseline="0" dirty="0" err="1" smtClean="0"/>
              <a:t>Kellee</a:t>
            </a:r>
            <a:r>
              <a:rPr lang="en-US" baseline="0" dirty="0" smtClean="0"/>
              <a:t> : And I’m </a:t>
            </a:r>
            <a:r>
              <a:rPr lang="en-US" baseline="0" dirty="0" err="1" smtClean="0"/>
              <a:t>Kellee</a:t>
            </a:r>
            <a:r>
              <a:rPr lang="en-US" baseline="0" dirty="0" smtClean="0"/>
              <a:t> the co-founder and President. Today we’re going to talk to you about how we manage exploratory dev process at our company.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This is certainly a point of contention</a:t>
            </a:r>
            <a:r>
              <a:rPr lang="en-US" baseline="0" dirty="0" smtClean="0"/>
              <a:t> within the independent development community, and I don’t think there’s one right answer. But my philosophy is that fantastic games and a lifetime of successful video game development aren’t two separate things.  I fundamentally don’t believe we as game makers have to burn ourselves out, starve, or suffer in order to create truly beautiful works of interactive art.  </a:t>
            </a:r>
          </a:p>
          <a:p>
            <a:endParaRPr lang="en-US" baseline="0" dirty="0" smtClean="0"/>
          </a:p>
          <a:p>
            <a:r>
              <a:rPr lang="en-US" baseline="0" dirty="0" smtClean="0"/>
              <a:t>More importantly, I think it’s a terrible thing for the medium of games to work with that assumption. If we can live lives of passionate game making and a high standard of living, then the people making the most incredible games can make many more of them in their life. And they can inspire others to join them. </a:t>
            </a:r>
          </a:p>
          <a:p>
            <a:endParaRPr lang="en-US" baseline="0" dirty="0" smtClean="0"/>
          </a:p>
          <a:p>
            <a:r>
              <a:rPr lang="en-US" baseline="0" dirty="0" smtClean="0"/>
              <a:t>And it was with this philosophy that I co-founded thatgamecompany, so it’s very important for us to continue to pursue sustainable methods of artistic game development. </a:t>
            </a:r>
            <a:r>
              <a:rPr lang="en-US" dirty="0" smtClean="0"/>
              <a:t>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r>
              <a:rPr lang="en-US" dirty="0" smtClean="0"/>
              <a:t>We had identified a pyramid of qualities</a:t>
            </a:r>
            <a:r>
              <a:rPr lang="en-US" baseline="0" dirty="0" smtClean="0"/>
              <a:t> we wanted to build into our team culture to make it thrive, and we recognized that we were failing at all of them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motivation towards a goal. People will get lost in their own goals – personal, professional.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Without buy-in, no feeling of responsibility.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buy in on the final decision.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Fear of conflict and lack of conflict resolution</a:t>
            </a:r>
            <a:r>
              <a:rPr lang="en-US" baseline="0" dirty="0" smtClean="0"/>
              <a:t> mechanisms</a:t>
            </a:r>
          </a:p>
          <a:p>
            <a:r>
              <a:rPr lang="en-US" dirty="0" smtClean="0"/>
              <a:t>This isn’t trust in abilities. Trust in knowing where everyone stands.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pPr lvl="1"/>
            <a:r>
              <a:rPr lang="en-US" sz="1200" b="1" kern="1200" dirty="0" smtClean="0">
                <a:solidFill>
                  <a:schemeClr val="tx1"/>
                </a:solidFill>
                <a:latin typeface="+mn-lt"/>
                <a:ea typeface="+mn-ea"/>
                <a:cs typeface="+mn-cs"/>
              </a:rPr>
              <a:t>There are things that need to get done.”</a:t>
            </a:r>
            <a:r>
              <a:rPr lang="en-US" sz="1200" kern="1200" dirty="0" smtClean="0">
                <a:solidFill>
                  <a:schemeClr val="tx1"/>
                </a:solidFill>
                <a:latin typeface="+mn-lt"/>
                <a:ea typeface="+mn-ea"/>
                <a:cs typeface="+mn-cs"/>
              </a:rPr>
              <a:t> Development of a game is a great excuse not to get into conflicts with people. It’s also easy to dismiss someone else’s ideas when you’re the one that will have to do all the work on a specific system of the game.  </a:t>
            </a:r>
            <a:endParaRPr lang="en-US" sz="11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Why bother? </a:t>
            </a:r>
            <a:r>
              <a:rPr lang="en-US" sz="1200" kern="1200" dirty="0" smtClean="0">
                <a:solidFill>
                  <a:schemeClr val="tx1"/>
                </a:solidFill>
                <a:latin typeface="+mn-lt"/>
                <a:ea typeface="+mn-ea"/>
                <a:cs typeface="+mn-cs"/>
              </a:rPr>
              <a:t>Some team members felt like the conflicts went nowhere, and no one ever really changed their mind as result. This was reinforced by patterns of work that demonstrated this idea. For instance, and I’m going to use examples from an imaginary team to protect the innocent here, for instance George is in control of executing the main combat mechanic. Lisa decides to challenge some of the assumption George is making about how it should be designed, and they get into a heated argument over whether the character should jump or not while fighting. George thinks he should, and Lisa thinks he shouldn’t. The argument is left without any resolution.  George decides to go ahead and implement the jumping and fighting over the weekend, to show that it could work. But Lisa interprets this action as a way of telling her that her ideas don’t matter.  In the future, Lisa will be less likely to discuss her design ideas, and therefore will have less ownership over the project as a whole.  </a:t>
            </a:r>
            <a:endParaRPr lang="en-US" sz="11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I can’t be weak.</a:t>
            </a:r>
            <a:r>
              <a:rPr lang="en-US" sz="1200" kern="1200" dirty="0" smtClean="0">
                <a:solidFill>
                  <a:schemeClr val="tx1"/>
                </a:solidFill>
                <a:latin typeface="+mn-lt"/>
                <a:ea typeface="+mn-ea"/>
                <a:cs typeface="+mn-cs"/>
              </a:rPr>
              <a:t> Other team members felt that backing off from their idea would show that they lacked confidence.  This reason is usually most often found in new leaders, as it is a very common misconception about how leaders should lead. It’s important to show vulnerability.   </a:t>
            </a:r>
            <a:endParaRPr lang="en-US" sz="11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A lot of “I’ll just do it.”</a:t>
            </a:r>
            <a:r>
              <a:rPr lang="en-US" sz="1200" kern="1200" dirty="0" smtClean="0">
                <a:solidFill>
                  <a:schemeClr val="tx1"/>
                </a:solidFill>
                <a:latin typeface="+mn-lt"/>
                <a:ea typeface="+mn-ea"/>
                <a:cs typeface="+mn-cs"/>
              </a:rPr>
              <a:t>  To avoid conflict, some team members would simply take care of everything themselves.  This then fed back into the initial problem, because then team members were less likely to engage in conflict, feeling like it didn’t matter anyways.</a:t>
            </a:r>
            <a:endParaRPr lang="en-US" sz="11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A lack of clear conflict resolution mechanisms</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As most small teams are, I imagine, we were making it up as we went along. Unfortunately, this resulted in a lack of a clear methodology for resolving conflicts, so sometimes I would use one tactic, and other times I would try something else. The team didn’t know what to expect, and left to their own devices, this led to the previous four manifestations of conflict avoidance.</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a:t>
            </a:r>
          </a:p>
          <a:p>
            <a:endParaRPr lang="en-US" dirty="0" smtClean="0"/>
          </a:p>
          <a:p>
            <a:r>
              <a:rPr lang="en-US" dirty="0" smtClean="0"/>
              <a:t>Defined</a:t>
            </a:r>
            <a:r>
              <a:rPr lang="en-US" baseline="0" dirty="0" smtClean="0"/>
              <a:t> roles</a:t>
            </a:r>
          </a:p>
          <a:p>
            <a:r>
              <a:rPr lang="en-US" baseline="0" dirty="0" smtClean="0"/>
              <a:t>RACI chart</a:t>
            </a:r>
          </a:p>
          <a:p>
            <a:r>
              <a:rPr lang="en-US" baseline="0" dirty="0" err="1" smtClean="0"/>
              <a:t>dsitribution</a:t>
            </a:r>
            <a:r>
              <a:rPr lang="en-US" baseline="0" dirty="0" smtClean="0"/>
              <a:t> of accountability</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Crucial to setting roles &amp; RACI effectively is setting your overall goals and</a:t>
            </a:r>
            <a:r>
              <a:rPr lang="en-US" baseline="0" dirty="0" smtClean="0"/>
              <a:t> priorities. What is most important to you as a developer, as a team, and as a company?</a:t>
            </a:r>
            <a:endParaRPr lang="en-US" b="1"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t>
            </a:r>
            <a:r>
              <a:rPr lang="en-US" baseline="0" dirty="0" smtClean="0"/>
              <a:t>Choosing company goals (like profit) over all else means that you may end up making games that your team isn’t proud of due to business opportunities or constraints. Or – you may decided that standing out is the most important thing, and alienate hires with more traditional tastes.</a:t>
            </a:r>
            <a:endParaRPr lang="en-US" b="1"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t>
            </a:r>
            <a:r>
              <a:rPr lang="en-US" baseline="0" dirty="0" smtClean="0"/>
              <a:t>Setting your sights on super-team status may tempt you to shy away from difficult conversations. Or it may lead you to embrace a culture focused on personal development or fulfillment at the expense of other factors.</a:t>
            </a:r>
            <a:endParaRPr lang="en-US" b="1"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If it’s the game you care most about – you</a:t>
            </a:r>
            <a:r>
              <a:rPr lang="en-US" baseline="0" dirty="0" smtClean="0"/>
              <a:t> may end up justifying </a:t>
            </a:r>
            <a:r>
              <a:rPr lang="en-US" dirty="0" smtClean="0"/>
              <a:t>destructive behaviors (crunching, forcing</a:t>
            </a:r>
            <a:r>
              <a:rPr lang="en-US" baseline="0" dirty="0" smtClean="0"/>
              <a:t> your opinions on others</a:t>
            </a:r>
            <a:r>
              <a:rPr lang="en-US" dirty="0" smtClean="0"/>
              <a:t>) in order to “make the best</a:t>
            </a:r>
            <a:r>
              <a:rPr lang="en-US" baseline="0" dirty="0" smtClean="0"/>
              <a:t> game possible”</a:t>
            </a:r>
            <a:r>
              <a:rPr lang="en-US" dirty="0" smtClean="0"/>
              <a:t>. Or</a:t>
            </a:r>
            <a:r>
              <a:rPr lang="en-US" baseline="0" dirty="0" smtClean="0"/>
              <a:t> – you might get caught in a cycle of “never good enough”. </a:t>
            </a:r>
            <a:endParaRPr lang="en-US" b="1"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t>
            </a:r>
            <a:r>
              <a:rPr lang="en-US" b="0" baseline="0" dirty="0" smtClean="0"/>
              <a:t>Bottom line: If you are not all in agreement about what you want to do for each priority – and the order they come in, you are going to have problems later. </a:t>
            </a:r>
            <a:endParaRPr lang="en-US" b="0"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Once</a:t>
            </a:r>
            <a:r>
              <a:rPr lang="en-US" baseline="0" dirty="0" smtClean="0"/>
              <a:t> you figure out your goals, you need to assign roles to yourselves. </a:t>
            </a:r>
            <a:r>
              <a:rPr lang="en-US" dirty="0" smtClean="0"/>
              <a:t>Initially, the ideal is to form like </a:t>
            </a:r>
            <a:r>
              <a:rPr lang="en-US" dirty="0" err="1" smtClean="0"/>
              <a:t>Voltron</a:t>
            </a:r>
            <a:r>
              <a:rPr lang="en-US" dirty="0" smtClean="0"/>
              <a:t>.</a:t>
            </a:r>
            <a:r>
              <a:rPr lang="en-US" baseline="0" dirty="0" smtClean="0"/>
              <a:t> Everyone gets a role and we all work together to fight evil, right?</a:t>
            </a:r>
          </a:p>
        </p:txBody>
      </p:sp>
      <p:sp>
        <p:nvSpPr>
          <p:cNvPr id="4" name="Slide Number Placeholder 3"/>
          <p:cNvSpPr>
            <a:spLocks noGrp="1"/>
          </p:cNvSpPr>
          <p:nvPr>
            <p:ph type="sldNum" sz="quarter" idx="10"/>
          </p:nvPr>
        </p:nvSpPr>
        <p:spPr/>
        <p:txBody>
          <a:bodyPr/>
          <a:lstStyle/>
          <a:p>
            <a:fld id="{C23DC624-055D-49BB-BA0C-7896E644E7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And what we really mean when we say that is that we’re going to talk to you about the challenges we see in developing</a:t>
            </a:r>
            <a:r>
              <a:rPr lang="en-US" baseline="0" dirty="0" smtClean="0"/>
              <a:t> games in this style, what processes we’ve </a:t>
            </a:r>
            <a:r>
              <a:rPr lang="en-US" baseline="0" dirty="0" err="1" smtClean="0"/>
              <a:t>implimented</a:t>
            </a:r>
            <a:r>
              <a:rPr lang="en-US" baseline="0" dirty="0" smtClean="0"/>
              <a:t> at thatgamecompany, and how it’s worked for us.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In the RACI Chart, as discussed, everyone chooses a role with </a:t>
            </a:r>
            <a:r>
              <a:rPr lang="en-US" baseline="0" dirty="0" err="1" smtClean="0"/>
              <a:t>Responsablity</a:t>
            </a:r>
            <a:r>
              <a:rPr lang="en-US" baseline="0" dirty="0" smtClean="0"/>
              <a:t>, </a:t>
            </a:r>
            <a:r>
              <a:rPr lang="en-US" baseline="0" dirty="0" err="1" smtClean="0"/>
              <a:t>Accountablity</a:t>
            </a:r>
            <a:r>
              <a:rPr lang="en-US" baseline="0" dirty="0" smtClean="0"/>
              <a:t>, etc.</a:t>
            </a:r>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But - Not all roles are thee same size. And a team where people can’t expand to fill what is needed (or fight over who gets to be “the head”) has gaps.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Gaps mean you can’t roll forward.</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Learning to expand and contract as necessary is a huge skill. But it is not easy, and it takes time. Advanced tip: what works on one project may not work on another!</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Zooming in to a single role – you’ll often find that they often involve things that you don’t particularly enjoy.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r>
              <a:rPr lang="en-US" baseline="0" dirty="0" smtClean="0"/>
              <a:t> </a:t>
            </a:r>
            <a:r>
              <a:rPr lang="en-US" dirty="0" smtClean="0"/>
              <a:t>In</a:t>
            </a:r>
            <a:r>
              <a:rPr lang="en-US" baseline="0" dirty="0" smtClean="0"/>
              <a:t> some cases (depending on the phase of the project, or goal you’re focusing on), there may be less of what you enjoy than expected! One of the most common realizations of new “leads” is just how many meetings you need to attend, track and create documentation for (even if it’s just a quick email).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Crucial to setting roles &amp; RACI effectively is setting your overall goals and</a:t>
            </a:r>
            <a:r>
              <a:rPr lang="en-US" baseline="0" dirty="0" smtClean="0"/>
              <a:t> priorities. What is most important to you as a developer, as a team, and as a company?</a:t>
            </a:r>
          </a:p>
          <a:p>
            <a:endParaRPr lang="en-US" b="1" baseline="0" dirty="0" smtClean="0"/>
          </a:p>
          <a:p>
            <a:r>
              <a:rPr lang="en-US" b="1" baseline="0" dirty="0" smtClean="0"/>
              <a:t>KELLEE: </a:t>
            </a:r>
            <a:r>
              <a:rPr lang="en-US" b="0" baseline="0" dirty="0" smtClean="0"/>
              <a:t>Scope refers to the amount of resources that will be required in order to complete the game. That could people, time, money, or your personal sanity. You want to define the general scope of your project upfront. And because all games are creative gambles, I think it should be approached in a similar manner – don’t bet anything you are prepared to lose. What are you comfortable with investing and losing in the completion of your game?   </a:t>
            </a:r>
            <a:endParaRPr lang="en-US" b="1"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but no matter what, to allow for exploration in your design</a:t>
            </a:r>
            <a:r>
              <a:rPr lang="en-US" baseline="0" dirty="0" smtClean="0"/>
              <a:t> process, you want to scope fairly small.</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Because when you have</a:t>
            </a:r>
            <a:r>
              <a:rPr lang="en-US" baseline="0" dirty="0" smtClean="0"/>
              <a:t> a pre-production process that involves many unknowns, it’s almost impossible to estimate how long that completely open exploration process can take. It could be very quick – you might hit upon that great game idea tomorrow</a:t>
            </a:r>
            <a:r>
              <a:rPr lang="en-US" dirty="0" smtClean="0"/>
              <a:t>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Or it could be a relatively lengthier</a:t>
            </a:r>
            <a:r>
              <a:rPr lang="en-US" baseline="0" dirty="0" smtClean="0"/>
              <a:t> process of what traditional game development producers would call “pre-production”</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 what</a:t>
            </a:r>
            <a:r>
              <a:rPr lang="en-US" baseline="0" dirty="0" smtClean="0"/>
              <a:t> is an exploratory process?</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Or,</a:t>
            </a:r>
            <a:r>
              <a:rPr lang="en-US" baseline="0" dirty="0" smtClean="0"/>
              <a:t> as we find is most often the case, it could take a very long time to really discover the game that is going to manifest the core of the idea we set out to achieve. And what allows us to spend so long in a very exploratory, highly iterative design phase is that we can be fairly confident that once we know what that game is, we will be able to make it in a relatively short amount of time. And this is really what digital </a:t>
            </a:r>
            <a:r>
              <a:rPr lang="en-US" baseline="0" dirty="0" err="1" smtClean="0"/>
              <a:t>dsitribution</a:t>
            </a:r>
            <a:r>
              <a:rPr lang="en-US" baseline="0" dirty="0" smtClean="0"/>
              <a:t> allows for, since you aren’t beholden to a lot of the expectations players have in regards to content in </a:t>
            </a:r>
            <a:r>
              <a:rPr lang="en-US" baseline="0" dirty="0" err="1" smtClean="0"/>
              <a:t>birck</a:t>
            </a:r>
            <a:r>
              <a:rPr lang="en-US" baseline="0" dirty="0" smtClean="0"/>
              <a:t> and mortar stores.</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This</a:t>
            </a:r>
            <a:r>
              <a:rPr lang="en-US" baseline="0" dirty="0" smtClean="0"/>
              <a:t> total length of time of discovery + execution is determined by your estimation of what constitutes a sustainable use of the resources available to you. And these resources could be in the form of money, or the profit you need to raise off the project, or the time you have available from your collaborators – for example, if someone needs to return to school, or simply can’t work effectively after a few months -, or it could be your own creative boundaries. Honestly, at thatgamecompany, we factor in all of these elements and then some to determine how long we can possibly take on a single game.</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After you determine</a:t>
            </a:r>
            <a:r>
              <a:rPr lang="en-US" baseline="0" dirty="0" smtClean="0"/>
              <a:t> how long you have, you need to determine what is the quality of each prototype or iteration during your exploratory phase that will best serve you in discovering that magic and making forward progress in development.</a:t>
            </a:r>
          </a:p>
          <a:p>
            <a:endParaRPr lang="en-US" baseline="0" dirty="0" smtClean="0"/>
          </a:p>
          <a:p>
            <a:r>
              <a:rPr lang="en-US" baseline="0" dirty="0" smtClean="0"/>
              <a:t>As with everything else we’re talking about, this is definitely an aspect of your process that you will discover over time. For us, we evaluate our iterations on three levels. game mechanics/interactivity, art, and audio. And our goal is always to bring each of these elements to the same level of quality in a single iteration. Now, it’s not something we ALWAYS accomplish, but it’s always our goal. And we’re always hesitant to move on from a prototype if we haven’t achieved this goal, even though sometimes due to our other constraints, we have to.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a:t>
            </a:r>
            <a:r>
              <a:rPr lang="en-US" baseline="0" dirty="0" smtClean="0"/>
              <a:t>And our goal is always to bring each of these elements to the same level of quality in a single iteration. Now, it’s not something we ALWAYS accomplish, but it’s always our goal. And we’re always hesitant to move on from a prototype if we haven’t achieved this goal, even though sometimes due to our other constraints, we have to.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KELLEE: We also keep a record from the very beginning of the project of all of the ideas and features we would like or believe will be necessary to execute the game as it stands on any given day. This is a great tool for keeping track of the scope of the project, and making sure you are meeting your initial goals, or it forces you to admit to shifting those goals, which is an important communication tool.</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r>
              <a:rPr lang="en-US" dirty="0" smtClean="0"/>
              <a:t>You</a:t>
            </a:r>
            <a:r>
              <a:rPr lang="en-US" baseline="0" dirty="0" smtClean="0"/>
              <a:t> have to be flexible in your understanding of the final game. We really view our exploration as a process of discovering what the game is, which means sometimes we find the game and it doesn’t really look like what we initially thought. But we know intuitively that it’s right. Sometimes it defies logic, but if you can recognize it when you see it, then it justifies throwing away your plans to follow it .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r>
              <a:rPr lang="en-US" baseline="0" dirty="0" smtClean="0"/>
              <a:t>It’s like finding your passion. When you feel it, and you know it, then follow it, because that’s where you will find success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Once scope has been set – you can establish a “team beat” – the pace of your weekly, monthly</a:t>
            </a:r>
            <a:r>
              <a:rPr lang="en-US" baseline="0" dirty="0" smtClean="0"/>
              <a:t> and (if appropriate) yearly events. </a:t>
            </a:r>
          </a:p>
          <a:p>
            <a:endParaRPr lang="en-US" baseline="0" dirty="0" smtClean="0"/>
          </a:p>
          <a:p>
            <a:r>
              <a:rPr lang="en-US" baseline="0" dirty="0" smtClean="0"/>
              <a:t>This includes things like fixed deliverables &amp; major design goals – but also can include planning for conferences, birthdays, vacation, team events and even community events (IGDA meetings, university and art school shows). </a:t>
            </a:r>
          </a:p>
          <a:p>
            <a:endParaRPr lang="en-US" baseline="0" dirty="0" smtClean="0"/>
          </a:p>
          <a:p>
            <a:r>
              <a:rPr lang="en-US" baseline="0" dirty="0" smtClean="0"/>
              <a:t>Getting a calendar blocked out with this stuff is pretty easy – and makes a huge difference in terms of tracking where you are, overall.</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 Here’s what the clustering of a</a:t>
            </a:r>
            <a:r>
              <a:rPr lang="en-US" baseline="0" dirty="0" smtClean="0"/>
              <a:t> 20-month dev process might look like</a:t>
            </a:r>
            <a:br>
              <a:rPr lang="en-US" baseline="0" dirty="0" smtClean="0"/>
            </a:br>
            <a:endParaRPr lang="en-US" baseline="0" dirty="0" smtClean="0"/>
          </a:p>
          <a:p>
            <a:r>
              <a:rPr lang="en-US" dirty="0" smtClean="0"/>
              <a:t>Beginning: experiments</a:t>
            </a:r>
          </a:p>
          <a:p>
            <a:r>
              <a:rPr lang="en-US" dirty="0" smtClean="0"/>
              <a:t>Middle: Figuring out exactly what you will build</a:t>
            </a:r>
          </a:p>
          <a:p>
            <a:r>
              <a:rPr lang="en-US" dirty="0" smtClean="0"/>
              <a:t>End: Institutional stuff, format,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 Or it might look like this</a:t>
            </a:r>
            <a:r>
              <a:rPr lang="en-US" baseline="0" dirty="0" smtClean="0"/>
              <a:t> – which is how Flower ended up working out. The lesson here is:  </a:t>
            </a:r>
            <a:r>
              <a:rPr lang="en-US" dirty="0" smtClean="0"/>
              <a:t>Note major steps in your milestone – but don’t expect this calendar to be “right”. You will experience doubt at key points in the schedule – often as you transition between periods of “doing” and periods</a:t>
            </a:r>
            <a:r>
              <a:rPr lang="en-US" baseline="0" dirty="0" smtClean="0"/>
              <a:t> of “discovering”.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First,</a:t>
            </a:r>
            <a:r>
              <a:rPr lang="en-US" baseline="0" dirty="0" smtClean="0"/>
              <a:t> let’s start with an audience survey about your experiences since last year’s summit. Can I see a “show of hands” if you’ve experienced…</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 We’ve found that beyond two weeks, most</a:t>
            </a:r>
            <a:r>
              <a:rPr lang="en-US" baseline="0" dirty="0" smtClean="0"/>
              <a:t> of our estimates</a:t>
            </a:r>
            <a:r>
              <a:rPr lang="en-US" dirty="0" smtClean="0"/>
              <a:t> can’t be trusted (because</a:t>
            </a:r>
            <a:r>
              <a:rPr lang="en-US" baseline="0" dirty="0" smtClean="0"/>
              <a:t> we experiment as we go</a:t>
            </a:r>
            <a:r>
              <a:rPr lang="en-US" dirty="0" smtClean="0"/>
              <a:t>).</a:t>
            </a:r>
            <a:r>
              <a:rPr lang="en-US" baseline="0" dirty="0" smtClean="0"/>
              <a:t> B</a:t>
            </a:r>
            <a:r>
              <a:rPr lang="en-US" dirty="0" smtClean="0"/>
              <a:t>ut - we can get a picture of where we need to be, in general. This is why it’s critical</a:t>
            </a:r>
            <a:r>
              <a:rPr lang="en-US" baseline="0" dirty="0" smtClean="0"/>
              <a:t> to be honest with yourself about the difference between estimates &amp; commitments – and to reinforce this with your funder or publisher. Because if you don’t use appropriate language to explain your process, you will look like a clueless goof!</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 good way to stay</a:t>
            </a:r>
            <a:r>
              <a:rPr lang="en-US" baseline="0" dirty="0" smtClean="0"/>
              <a:t> honest about your estimates is to make them concrete – using something like a “modified scrum” board. What this means, practically – is writing down what you want to accomplish and reviewing it with the team at regular intervals. We do this every M, W, F </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The</a:t>
            </a:r>
            <a:r>
              <a:rPr lang="en-US" baseline="0" dirty="0" smtClean="0"/>
              <a:t> real focus of these meetings is to sync up about opportunities or problems that have arisen during the week – and talk about how to solve them. It isn’t rocket science – but it does create an open dialog about where we’re going… even when we’re unsure!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a:t>
            </a:r>
            <a:r>
              <a:rPr lang="en-US" baseline="0" dirty="0" smtClean="0"/>
              <a:t> People sometimes </a:t>
            </a:r>
            <a:r>
              <a:rPr lang="en-US" baseline="0" dirty="0" err="1" smtClean="0"/>
              <a:t>percieve</a:t>
            </a:r>
            <a:r>
              <a:rPr lang="en-US" baseline="0" dirty="0" smtClean="0"/>
              <a:t> regular meetings and communication about work process/flow as an </a:t>
            </a:r>
            <a:r>
              <a:rPr lang="en-US" baseline="0" dirty="0" err="1" smtClean="0"/>
              <a:t>unecessary</a:t>
            </a:r>
            <a:r>
              <a:rPr lang="en-US" baseline="0" dirty="0" smtClean="0"/>
              <a:t> “slowdown” to a rapid, iterative process. Some have had bad experiences, where the big board was used to beat people down. What we believe in is a people-focused process, that lets people be honest about things that excite or scare the pants off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Kellee: One of the key qualities to an exploratory development process is that there is almost just as much personal exploration</a:t>
            </a:r>
            <a:r>
              <a:rPr lang="en-US" b="0" baseline="0" dirty="0" smtClean="0"/>
              <a:t> as there is project exploration. Over the course of creating a game, people get sick, they get inspired, they fall in love, they have their hearts broken.  And the smaller your team, the greater the impact personal dynamics will have on the game itself. </a:t>
            </a:r>
          </a:p>
          <a:p>
            <a:endParaRPr lang="en-US" b="0" baseline="0" dirty="0" smtClean="0"/>
          </a:p>
          <a:p>
            <a:r>
              <a:rPr lang="en-US" b="0" baseline="0" dirty="0" smtClean="0"/>
              <a:t>One size just cannot fit all when it comes to process. The process of development has to be flexible to these changes, but in order for that to happen, everyone needs to understand that it’s possible to have an extremely flexible process, but that it’s </a:t>
            </a:r>
            <a:r>
              <a:rPr lang="en-US" b="0" baseline="0" dirty="0" err="1" smtClean="0"/>
              <a:t>contigent</a:t>
            </a:r>
            <a:r>
              <a:rPr lang="en-US" b="0" baseline="0" dirty="0" smtClean="0"/>
              <a:t> on their active participation in the evolution of that process. They need to feel open to responding to changes, giving suggestions, and they need to be heard. </a:t>
            </a:r>
          </a:p>
          <a:p>
            <a:r>
              <a:rPr lang="en-US" b="0" baseline="0" dirty="0" smtClean="0"/>
              <a:t> </a:t>
            </a:r>
            <a:endParaRPr lang="en-US" b="0"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Another</a:t>
            </a:r>
            <a:r>
              <a:rPr lang="en-US" baseline="0" dirty="0" smtClean="0"/>
              <a:t> tool you can use is scheduling check-</a:t>
            </a:r>
            <a:r>
              <a:rPr lang="en-US" baseline="0" dirty="0" err="1" smtClean="0"/>
              <a:t>in’s</a:t>
            </a:r>
            <a:r>
              <a:rPr lang="en-US" baseline="0" dirty="0" smtClean="0"/>
              <a:t> between you and the people on your team, or making sure that every now and again, at least twice a month, that you are having some one-on-one time with each person that you work with, away from work. If making a game together is like a marriage, this is like date-night. It’s important to know what’s going on with one another!</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Kellee: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I mentioned in my introduction, what we lacked most of all was a vocabulary with which we could describe our differences, our frustrations, and our worries without hurting each other. There are times a thatgamecompany that feel a little like a therapy session. We had to get back to the basics, because we recognized that we were completely retarded when it came to collaboration. It was one thing we could agree on! For example, we established a pattern of stating during our discussions “this is a feeling statement” or “this is a thinking statement” to distinguish times in which we were coming to conclusions based on our emotions on a subject from time in which we were coming to conclusion based on research and prior statistics.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discussed why our meetings were falling apart, and we created this sheet, which hangs up in our meeting room so we can see it every time we start a meeting. </a:t>
            </a:r>
            <a:r>
              <a:rPr lang="en-US" sz="1200" b="1" kern="1200" dirty="0" smtClean="0">
                <a:solidFill>
                  <a:schemeClr val="tx1"/>
                </a:solidFill>
                <a:latin typeface="+mn-lt"/>
                <a:ea typeface="+mn-ea"/>
                <a:cs typeface="+mn-cs"/>
              </a:rPr>
              <a:t>(go through sheet)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Remember</a:t>
            </a:r>
            <a:r>
              <a:rPr lang="en-US" baseline="0" dirty="0" smtClean="0"/>
              <a:t> – you are all on THE SAME TEAM. If you think that if someone else on your team has to lose at whatever they are trying to do in order for you to win, then you are doing it wrong! And yet we see this </a:t>
            </a:r>
            <a:r>
              <a:rPr lang="en-US" baseline="0" dirty="0" err="1" smtClean="0"/>
              <a:t>behaivour</a:t>
            </a:r>
            <a:r>
              <a:rPr lang="en-US" baseline="0" dirty="0" smtClean="0"/>
              <a:t> repeating itself over and over again in our industry. You’re on a team – you either all win together, or you will all lose together. And the thing is, developing games in this way is really, really hard. Everyone will feel stressed out at some point, will think that the game completely sucks, will be completely unsure of whether or not it will be any good, and to then turn on each other during this process is just a total, epic fail. You will never, ever, make a great game unless you come to this understanding.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a:t>
            </a:r>
            <a:r>
              <a:rPr lang="en-US" baseline="0" dirty="0" smtClean="0"/>
              <a:t> This is a quote Brian Sharp shared with me from one of his colleagues at </a:t>
            </a:r>
            <a:r>
              <a:rPr lang="en-US" baseline="0" dirty="0" err="1" smtClean="0"/>
              <a:t>Bungie</a:t>
            </a:r>
            <a:r>
              <a:rPr lang="en-US" baseline="0" dirty="0" smtClean="0"/>
              <a:t>. It’s funny because it’s true. We make this mistake all the time – and i</a:t>
            </a:r>
            <a:r>
              <a:rPr lang="en-US" dirty="0" smtClean="0"/>
              <a:t>t NEVER pays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He/She</a:t>
            </a:r>
            <a:r>
              <a:rPr lang="en-US" dirty="0" smtClean="0"/>
              <a:t> will work faster than me, so they should do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can work harder and just get more done – so I’ll JUST</a:t>
            </a:r>
            <a:r>
              <a:rPr lang="en-US" baseline="0" dirty="0" smtClean="0"/>
              <a:t> DO IT REAL QUICK”</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The good news is that we also struggle with these things – in particular, because our</a:t>
            </a:r>
            <a:r>
              <a:rPr lang="en-US" baseline="0" dirty="0" smtClean="0"/>
              <a:t> process is so iterative.  The bad news is that we feel it’s a constant for innovative teams.</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So</a:t>
            </a:r>
            <a:r>
              <a:rPr lang="en-US" baseline="0" dirty="0" smtClean="0"/>
              <a:t> –we’ve covered a lot so far – which leaves this last part… Explaining why you’re chucking &amp; wandering… to yourselves, and potentially to a publisher. And yes – even this can be an enjoyable conversation!!!</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a:t>
            </a:r>
            <a:r>
              <a:rPr lang="en-US" baseline="0" dirty="0" smtClean="0"/>
              <a:t> or possible many cases in your experience, there are people outside of you and your development team who will need to be brought in on our process. Of course, in our case, we have a publisher. And we have a large publisher, who works with and has worked with many developers on many projects, and certainly has their own internal processes that you will need to answer to. Sometimes this can seem like an insurmountable difference, but if you approach it in the right way, I think everyone can find success.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the first rule of thumb I</a:t>
            </a:r>
            <a:r>
              <a:rPr lang="en-US" baseline="0" dirty="0" smtClean="0"/>
              <a:t> think is useful is that you have to be upfront from the very beginning about how you will make your games. If you knowingly engage with a publisher who’s fundamental understanding of how to make games is completely different than your own, then it is your fault when your game gets cancelled. Not everyone who gives you money is stupid, and you shouldn’t approach them like they are.</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Throughout your development</a:t>
            </a:r>
            <a:r>
              <a:rPr lang="en-US" baseline="0" dirty="0" smtClean="0"/>
              <a:t> process, be transparent about your explorations and your successes and failures. IF you decide to abandon a design feature or embrace something completely different, keep your publisher in the loop. For example, on Flower, when we were supposed to </a:t>
            </a:r>
            <a:r>
              <a:rPr lang="en-US" baseline="0" dirty="0" err="1" smtClean="0"/>
              <a:t>ave</a:t>
            </a:r>
            <a:r>
              <a:rPr lang="en-US" baseline="0" dirty="0" smtClean="0"/>
              <a:t> finished our prototype phase, when we were really honest with ourselves, we knew that we didn’t have a proper prototype of our game. We probably could have continued into a development contract with Sony, but we decided to admit to them we didn’t think we actually have a complete prototype. This prevented us from getting into a much worse situation later in development.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Please,</a:t>
            </a:r>
            <a:r>
              <a:rPr lang="en-US" baseline="0" dirty="0" smtClean="0"/>
              <a:t> please, PLEASE differentiate between your contractual commitments, and your best guesses as to what will happen. Make it very clear when something in your design document is an idea you want to try out, versus a feature you know you will have to implement. Until production, we mainly commit to experiments in our milestone deliverables. We can promise that we will try something out, but we cannot promise that it will make it into the final game.</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And so your contract should reflect</a:t>
            </a:r>
            <a:r>
              <a:rPr lang="en-US" baseline="0" dirty="0" smtClean="0"/>
              <a:t> these realities.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In general, don’t be afraid to have the difficult conversations with your collaborators or</a:t>
            </a:r>
            <a:r>
              <a:rPr lang="en-US" baseline="0" dirty="0" smtClean="0"/>
              <a:t> your publisher or your investors. It’s always better to have them than to avoid them. As long as you are upfront about the kind of developer you want to be, then everything else is just a process of problem-solving.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We experience a lot of burnout in our industry – and we’re sensitive about</a:t>
            </a:r>
            <a:r>
              <a:rPr lang="en-US" baseline="0" dirty="0" smtClean="0"/>
              <a:t> it (see the Mike Capps/QOL debate, where this quote was pulled from). </a:t>
            </a:r>
            <a:r>
              <a:rPr lang="en-US" dirty="0" smtClean="0"/>
              <a:t>But</a:t>
            </a:r>
            <a:r>
              <a:rPr lang="en-US" baseline="0" dirty="0" smtClean="0"/>
              <a:t> </a:t>
            </a:r>
            <a:r>
              <a:rPr lang="en-US" dirty="0" smtClean="0"/>
              <a:t>it </a:t>
            </a:r>
            <a:r>
              <a:rPr lang="en-US" i="1" dirty="0" smtClean="0"/>
              <a:t>isn’t just because</a:t>
            </a:r>
            <a:r>
              <a:rPr lang="en-US" i="1" baseline="0" dirty="0" smtClean="0"/>
              <a:t> we work long hours</a:t>
            </a:r>
            <a:r>
              <a:rPr lang="en-US" baseline="0" dirty="0" smtClean="0"/>
              <a:t>. It’s because iterating is hard. Not taking steps to accept, manage &amp; celebrate the inherent uncertainty in our work makes it less fun – and eventually saps us of the will to continue.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a:t>
            </a:r>
            <a:r>
              <a:rPr lang="en-US" baseline="0" dirty="0" smtClean="0"/>
              <a:t> Iteration is part of life as a developer.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ROBIN: If you follow some simple steps – you can actually track your</a:t>
            </a:r>
            <a:r>
              <a:rPr lang="en-US" baseline="0" dirty="0" smtClean="0"/>
              <a:t> life as a developer, the game’s overall progress, your progress as a team. And as we’ve said before – all of this must be built on a foundation of mutual respect and trust. This creates a strong, viable, sustainable process for any individual developer in a community, or any contributor to a </a:t>
            </a:r>
            <a:endParaRPr lang="en-US" dirty="0" smtClean="0"/>
          </a:p>
          <a:p>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We believe strongly</a:t>
            </a:r>
            <a:r>
              <a:rPr lang="en-US" baseline="0" dirty="0" smtClean="0"/>
              <a:t> that you have to embrace the uncertainty of the iteration process and get comfortable with a certain lack of control. Like surfing – you can get into the “flow” of iteration and enjoy the process for what it presents: a system of potential that changes all the time based on </a:t>
            </a:r>
            <a:r>
              <a:rPr lang="en-US" baseline="0" dirty="0" err="1" smtClean="0"/>
              <a:t>upredictable</a:t>
            </a:r>
            <a:r>
              <a:rPr lang="en-US" baseline="0" dirty="0" smtClean="0"/>
              <a:t> inputs!</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And</a:t>
            </a:r>
            <a:r>
              <a:rPr lang="en-US" baseline="0" dirty="0" smtClean="0"/>
              <a:t> that’s a scary thought! I</a:t>
            </a:r>
            <a:r>
              <a:rPr lang="en-US" dirty="0" smtClean="0"/>
              <a:t>f you were suddenly</a:t>
            </a:r>
            <a:r>
              <a:rPr lang="en-US" baseline="0" dirty="0" smtClean="0"/>
              <a:t> to disappear from this industry – what then? What about all you have inside those heads and hearts? Don’t let a lack of honesty, planning or trust keep it from reaching us!!</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C23DC624-055D-49BB-BA0C-7896E644E766}"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 The</a:t>
            </a:r>
            <a:r>
              <a:rPr lang="en-US" baseline="0" dirty="0" smtClean="0"/>
              <a:t> last time we saw each other, I was telling you guys about the really hard lessons </a:t>
            </a:r>
            <a:r>
              <a:rPr lang="en-US" baseline="0" dirty="0" err="1" smtClean="0"/>
              <a:t>thatgamecompany</a:t>
            </a:r>
            <a:r>
              <a:rPr lang="en-US" baseline="0" dirty="0" smtClean="0"/>
              <a:t> had to learn during Flower. In July of 2008, Flower debuted at E3...... Even though we were successful developing a great experimental title, we were falling apart, constantly arguing, constantly on the verge of leaving, and generally miserable.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Now, some would argue, that we did make a great game. But I</a:t>
            </a:r>
            <a:r>
              <a:rPr lang="en-US" baseline="0" dirty="0" smtClean="0"/>
              <a:t> acted on </a:t>
            </a:r>
            <a:r>
              <a:rPr lang="en-US" dirty="0" err="1" smtClean="0"/>
              <a:t>on</a:t>
            </a:r>
            <a:r>
              <a:rPr lang="en-US" dirty="0" smtClean="0"/>
              <a:t> two assumptions</a:t>
            </a:r>
          </a:p>
          <a:p>
            <a:endParaRPr lang="en-US" dirty="0" smtClean="0"/>
          </a:p>
          <a:p>
            <a:pPr marL="228600" indent="-228600">
              <a:buAutoNum type="arabicParenR"/>
            </a:pPr>
            <a:r>
              <a:rPr lang="en-US" dirty="0" smtClean="0"/>
              <a:t>It could have been better.</a:t>
            </a:r>
          </a:p>
          <a:p>
            <a:pPr marL="228600" indent="-228600">
              <a:buAutoNum type="arabicParenR"/>
            </a:pPr>
            <a:r>
              <a:rPr lang="en-US" dirty="0" smtClean="0"/>
              <a:t>It</a:t>
            </a:r>
            <a:r>
              <a:rPr lang="en-US" baseline="0" dirty="0" smtClean="0"/>
              <a:t> was unsustainable.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KELLEE</a:t>
            </a:r>
          </a:p>
          <a:p>
            <a:endParaRPr lang="en-US" dirty="0" smtClean="0"/>
          </a:p>
          <a:p>
            <a:r>
              <a:rPr lang="en-US" dirty="0" smtClean="0"/>
              <a:t>Now, some would argue, that we did make a great game. But I</a:t>
            </a:r>
            <a:r>
              <a:rPr lang="en-US" baseline="0" dirty="0" smtClean="0"/>
              <a:t> acted on </a:t>
            </a:r>
            <a:r>
              <a:rPr lang="en-US" dirty="0" err="1" smtClean="0"/>
              <a:t>on</a:t>
            </a:r>
            <a:r>
              <a:rPr lang="en-US" dirty="0" smtClean="0"/>
              <a:t> two assumptions</a:t>
            </a:r>
          </a:p>
          <a:p>
            <a:endParaRPr lang="en-US" dirty="0" smtClean="0"/>
          </a:p>
          <a:p>
            <a:pPr marL="228600" indent="-228600">
              <a:buAutoNum type="arabicParenR"/>
            </a:pPr>
            <a:r>
              <a:rPr lang="en-US" dirty="0" smtClean="0"/>
              <a:t>It could have been better.</a:t>
            </a:r>
          </a:p>
          <a:p>
            <a:pPr marL="228600" indent="-228600">
              <a:buAutoNum type="arabicParenR"/>
            </a:pPr>
            <a:r>
              <a:rPr lang="en-US" dirty="0" smtClean="0"/>
              <a:t>It</a:t>
            </a:r>
            <a:r>
              <a:rPr lang="en-US" baseline="0" dirty="0" smtClean="0"/>
              <a:t> was </a:t>
            </a:r>
            <a:r>
              <a:rPr lang="en-US" baseline="0" dirty="0" err="1" smtClean="0"/>
              <a:t>unsustainable.TGC</a:t>
            </a:r>
            <a:r>
              <a:rPr lang="en-US" baseline="0" dirty="0" smtClean="0"/>
              <a:t> was going to fall apart if we continued on the path we were going on. </a:t>
            </a:r>
            <a:endParaRPr lang="en-US" dirty="0"/>
          </a:p>
        </p:txBody>
      </p:sp>
      <p:sp>
        <p:nvSpPr>
          <p:cNvPr id="4" name="Slide Number Placeholder 3"/>
          <p:cNvSpPr>
            <a:spLocks noGrp="1"/>
          </p:cNvSpPr>
          <p:nvPr>
            <p:ph type="sldNum" sz="quarter" idx="10"/>
          </p:nvPr>
        </p:nvSpPr>
        <p:spPr/>
        <p:txBody>
          <a:bodyPr/>
          <a:lstStyle/>
          <a:p>
            <a:fld id="{C23DC624-055D-49BB-BA0C-7896E644E7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a:p>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362200" cy="365125"/>
          </a:xfrm>
        </p:spPr>
        <p:txBody>
          <a:bodyPr/>
          <a:lstStyle>
            <a:lvl1pPr>
              <a:defRPr>
                <a:solidFill>
                  <a:schemeClr val="tx1"/>
                </a:solidFill>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BA28-2304-4EFF-929E-477E1EC66B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t>kellee</a:t>
            </a:r>
            <a:r>
              <a:rPr lang="en-US" dirty="0" smtClean="0"/>
              <a:t> </a:t>
            </a:r>
            <a:r>
              <a:rPr lang="en-US" dirty="0" err="1" smtClean="0"/>
              <a:t>santiago</a:t>
            </a:r>
            <a:r>
              <a:rPr lang="en-US" dirty="0" smtClean="0"/>
              <a:t> &amp; robin </a:t>
            </a:r>
            <a:r>
              <a:rPr lang="en-US" dirty="0" err="1" smtClean="0"/>
              <a:t>hunicke</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descr="tgc_logo_small.jpg"/>
          <p:cNvPicPr>
            <a:picLocks noChangeAspect="1"/>
          </p:cNvPicPr>
          <p:nvPr userDrawn="1"/>
        </p:nvPicPr>
        <p:blipFill>
          <a:blip r:embed="rId13" cstate="print"/>
          <a:stretch>
            <a:fillRect/>
          </a:stretch>
        </p:blipFill>
        <p:spPr>
          <a:xfrm>
            <a:off x="8610600" y="6324600"/>
            <a:ext cx="381000" cy="38100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8610600" cy="2076450"/>
          </a:xfrm>
        </p:spPr>
        <p:txBody>
          <a:bodyPr>
            <a:normAutofit/>
          </a:bodyPr>
          <a:lstStyle/>
          <a:p>
            <a:pPr algn="l"/>
            <a:r>
              <a:rPr lang="en-US" b="1" dirty="0" smtClean="0"/>
              <a:t>how to </a:t>
            </a:r>
            <a:r>
              <a:rPr lang="en-US" b="1" dirty="0" smtClean="0">
                <a:solidFill>
                  <a:srgbClr val="92D050"/>
                </a:solidFill>
              </a:rPr>
              <a:t>manage</a:t>
            </a:r>
            <a:r>
              <a:rPr lang="en-US" b="1" dirty="0" smtClean="0"/>
              <a:t> an </a:t>
            </a:r>
            <a:r>
              <a:rPr lang="en-US" b="1" dirty="0" smtClean="0">
                <a:solidFill>
                  <a:srgbClr val="00B0F0"/>
                </a:solidFill>
              </a:rPr>
              <a:t>exploratory</a:t>
            </a:r>
            <a:r>
              <a:rPr lang="en-US" b="1" dirty="0" smtClean="0"/>
              <a:t> </a:t>
            </a:r>
            <a:r>
              <a:rPr lang="en-US" b="1" dirty="0" smtClean="0">
                <a:solidFill>
                  <a:srgbClr val="FFC000"/>
                </a:solidFill>
              </a:rPr>
              <a:t>development</a:t>
            </a:r>
            <a:r>
              <a:rPr lang="en-US" b="1" dirty="0" smtClean="0"/>
              <a:t> </a:t>
            </a:r>
            <a:r>
              <a:rPr lang="en-US" b="1" dirty="0" smtClean="0">
                <a:solidFill>
                  <a:srgbClr val="FF0000"/>
                </a:solidFill>
              </a:rPr>
              <a:t>process</a:t>
            </a:r>
            <a:endParaRPr lang="en-US" b="1" dirty="0">
              <a:solidFill>
                <a:srgbClr val="FF0000"/>
              </a:solidFill>
            </a:endParaRPr>
          </a:p>
        </p:txBody>
      </p:sp>
      <p:sp>
        <p:nvSpPr>
          <p:cNvPr id="5" name="Subtitle 4"/>
          <p:cNvSpPr>
            <a:spLocks noGrp="1"/>
          </p:cNvSpPr>
          <p:nvPr>
            <p:ph type="subTitle" idx="1"/>
          </p:nvPr>
        </p:nvSpPr>
        <p:spPr>
          <a:xfrm>
            <a:off x="457200" y="5334000"/>
            <a:ext cx="7696200" cy="1371600"/>
          </a:xfrm>
        </p:spPr>
        <p:txBody>
          <a:bodyPr>
            <a:normAutofit/>
          </a:bodyPr>
          <a:lstStyle/>
          <a:p>
            <a:pPr algn="l"/>
            <a:r>
              <a:rPr lang="en-US" sz="2400" b="1" dirty="0" err="1" smtClean="0"/>
              <a:t>kellee</a:t>
            </a:r>
            <a:r>
              <a:rPr lang="en-US" sz="2400" b="1" dirty="0" smtClean="0"/>
              <a:t> </a:t>
            </a:r>
            <a:r>
              <a:rPr lang="en-US" sz="2400" b="1" dirty="0" err="1" smtClean="0"/>
              <a:t>santiago</a:t>
            </a:r>
            <a:r>
              <a:rPr lang="en-US" sz="2400" b="1" dirty="0" smtClean="0"/>
              <a:t> </a:t>
            </a:r>
          </a:p>
          <a:p>
            <a:pPr algn="l"/>
            <a:r>
              <a:rPr lang="en-US" sz="2400" b="1" dirty="0" smtClean="0"/>
              <a:t>&amp; robin </a:t>
            </a:r>
            <a:r>
              <a:rPr lang="en-US" sz="2400" b="1" dirty="0" err="1" smtClean="0"/>
              <a:t>hunicke</a:t>
            </a:r>
            <a:endParaRPr lang="en-US"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t>why does </a:t>
            </a:r>
            <a:r>
              <a:rPr lang="en-US" b="1" dirty="0" smtClean="0">
                <a:solidFill>
                  <a:srgbClr val="92D050"/>
                </a:solidFill>
              </a:rPr>
              <a:t>sustainability</a:t>
            </a:r>
            <a:r>
              <a:rPr lang="en-US" b="1" dirty="0" smtClean="0"/>
              <a:t> matter?</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previously, on “</a:t>
            </a:r>
            <a:r>
              <a:rPr kumimoji="0" lang="en-US" sz="4800" b="1" i="0" u="none" strike="noStrike" kern="1200" cap="none" spc="0" normalizeH="0" baseline="0" noProof="0" dirty="0" smtClean="0">
                <a:ln>
                  <a:noFill/>
                </a:ln>
                <a:solidFill>
                  <a:srgbClr val="00B0F0"/>
                </a:solidFill>
                <a:effectLst/>
                <a:uLnTx/>
                <a:uFillTx/>
                <a:latin typeface="+mj-lt"/>
                <a:ea typeface="+mj-ea"/>
                <a:cs typeface="+mj-cs"/>
              </a:rPr>
              <a:t>TGC</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FiveDysfunctions.gif"/>
          <p:cNvPicPr>
            <a:picLocks noChangeAspect="1"/>
          </p:cNvPicPr>
          <p:nvPr/>
        </p:nvPicPr>
        <p:blipFill>
          <a:blip r:embed="rId3" cstate="print"/>
          <a:stretch>
            <a:fillRect/>
          </a:stretch>
        </p:blipFill>
        <p:spPr>
          <a:xfrm>
            <a:off x="1828800" y="1524000"/>
            <a:ext cx="5410200" cy="4646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038600" y="2514600"/>
            <a:ext cx="990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3276600"/>
            <a:ext cx="990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62400" y="3962400"/>
            <a:ext cx="990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4724400"/>
            <a:ext cx="990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38600" y="5486400"/>
            <a:ext cx="990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4495800" y="1447800"/>
            <a:ext cx="5562600" cy="4876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990600" y="1447800"/>
            <a:ext cx="5562600" cy="4876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438400" y="3581400"/>
            <a:ext cx="5562600" cy="4876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791200" y="3886200"/>
            <a:ext cx="5562600" cy="4876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day at </a:t>
            </a:r>
            <a:r>
              <a:rPr lang="en-US" b="1" dirty="0" smtClean="0">
                <a:solidFill>
                  <a:srgbClr val="00B0F0"/>
                </a:solidFill>
              </a:rPr>
              <a:t>TGC</a:t>
            </a:r>
            <a:endParaRPr lang="en-US" b="1" dirty="0">
              <a:solidFill>
                <a:srgbClr val="00B0F0"/>
              </a:solidFill>
            </a:endParaRPr>
          </a:p>
        </p:txBody>
      </p:sp>
      <p:sp>
        <p:nvSpPr>
          <p:cNvPr id="3" name="Rectangle 2"/>
          <p:cNvSpPr/>
          <p:nvPr/>
        </p:nvSpPr>
        <p:spPr>
          <a:xfrm>
            <a:off x="381000" y="1981200"/>
            <a:ext cx="8534400" cy="3970318"/>
          </a:xfrm>
          <a:prstGeom prst="rect">
            <a:avLst/>
          </a:prstGeom>
        </p:spPr>
        <p:txBody>
          <a:bodyPr wrap="square">
            <a:spAutoFit/>
          </a:bodyPr>
          <a:lstStyle/>
          <a:p>
            <a:pPr algn="r"/>
            <a:r>
              <a:rPr lang="en-US" sz="3600" b="1" dirty="0" smtClean="0"/>
              <a:t>                      there are things that need to get done.</a:t>
            </a:r>
          </a:p>
          <a:p>
            <a:r>
              <a:rPr lang="en-US" sz="3600" b="1" dirty="0" smtClean="0">
                <a:solidFill>
                  <a:srgbClr val="FF0000"/>
                </a:solidFill>
              </a:rPr>
              <a:t>why bother?</a:t>
            </a:r>
          </a:p>
          <a:p>
            <a:r>
              <a:rPr lang="en-US" sz="3600" b="1" dirty="0" smtClean="0"/>
              <a:t>						I can’t be weak.</a:t>
            </a:r>
          </a:p>
          <a:p>
            <a:r>
              <a:rPr lang="en-US" sz="3600" b="1" dirty="0" smtClean="0">
                <a:solidFill>
                  <a:srgbClr val="008000"/>
                </a:solidFill>
              </a:rPr>
              <a:t>I’ll just do it.</a:t>
            </a:r>
          </a:p>
          <a:p>
            <a:endParaRPr lang="en-US" sz="3600" b="1" dirty="0" smtClean="0"/>
          </a:p>
          <a:p>
            <a:r>
              <a:rPr lang="en-US" sz="3600" b="1" dirty="0" smtClean="0"/>
              <a:t>lack of </a:t>
            </a:r>
            <a:r>
              <a:rPr lang="en-US" sz="3600" b="1" dirty="0" smtClean="0">
                <a:solidFill>
                  <a:srgbClr val="FFC000"/>
                </a:solidFill>
              </a:rPr>
              <a:t>conflict resolution </a:t>
            </a:r>
            <a:r>
              <a:rPr lang="en-US" sz="3600" b="1" dirty="0" smtClean="0"/>
              <a:t>mechanisms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1828800" y="1371600"/>
            <a:ext cx="5257800" cy="4419600"/>
          </a:xfrm>
          <a:prstGeom prst="triangle">
            <a:avLst>
              <a:gd name="adj" fmla="val 50000"/>
            </a:avLst>
          </a:prstGeom>
          <a:solidFill>
            <a:schemeClr val="bg1"/>
          </a:solidFill>
          <a:ln w="38100">
            <a:solidFill>
              <a:schemeClr val="tx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solidFill>
                  <a:srgbClr val="FFC000"/>
                </a:solidFill>
              </a:rPr>
              <a:t>what</a:t>
            </a:r>
            <a:r>
              <a:rPr lang="en-US" b="1" dirty="0" smtClean="0"/>
              <a:t> we did about it</a:t>
            </a:r>
            <a:r>
              <a:rPr lang="en-US" dirty="0" smtClean="0"/>
              <a:t>	</a:t>
            </a:r>
            <a:endParaRPr lang="en-US" dirty="0"/>
          </a:p>
        </p:txBody>
      </p:sp>
      <p:sp>
        <p:nvSpPr>
          <p:cNvPr id="3" name="Content Placeholder 2"/>
          <p:cNvSpPr>
            <a:spLocks noGrp="1"/>
          </p:cNvSpPr>
          <p:nvPr>
            <p:ph idx="1"/>
          </p:nvPr>
        </p:nvSpPr>
        <p:spPr>
          <a:xfrm>
            <a:off x="457200" y="1600201"/>
            <a:ext cx="8229600" cy="4038600"/>
          </a:xfrm>
        </p:spPr>
        <p:txBody>
          <a:bodyPr/>
          <a:lstStyle/>
          <a:p>
            <a:pPr>
              <a:buNone/>
            </a:pPr>
            <a:r>
              <a:rPr lang="en-US" b="1" dirty="0" smtClean="0"/>
              <a:t>         </a:t>
            </a:r>
          </a:p>
          <a:p>
            <a:pPr algn="ctr">
              <a:buNone/>
            </a:pPr>
            <a:r>
              <a:rPr lang="en-US" b="1" dirty="0" smtClean="0"/>
              <a:t>define </a:t>
            </a:r>
            <a:r>
              <a:rPr lang="en-US" b="1" dirty="0" smtClean="0">
                <a:solidFill>
                  <a:srgbClr val="92D050"/>
                </a:solidFill>
              </a:rPr>
              <a:t>Roles</a:t>
            </a:r>
          </a:p>
          <a:p>
            <a:pPr algn="ctr">
              <a:buNone/>
            </a:pPr>
            <a:endParaRPr lang="en-US" b="1" dirty="0" smtClean="0">
              <a:solidFill>
                <a:srgbClr val="92D050"/>
              </a:solidFill>
            </a:endParaRPr>
          </a:p>
          <a:p>
            <a:pPr algn="ctr">
              <a:buNone/>
            </a:pPr>
            <a:r>
              <a:rPr lang="en-US" b="1" dirty="0" smtClean="0"/>
              <a:t>commit to a </a:t>
            </a:r>
            <a:r>
              <a:rPr lang="en-US" b="1" dirty="0" smtClean="0">
                <a:solidFill>
                  <a:srgbClr val="00B0F0"/>
                </a:solidFill>
              </a:rPr>
              <a:t>RACI</a:t>
            </a:r>
            <a:r>
              <a:rPr lang="en-US" b="1" dirty="0" smtClean="0"/>
              <a:t> chart</a:t>
            </a:r>
          </a:p>
          <a:p>
            <a:pPr algn="ctr">
              <a:buNone/>
            </a:pPr>
            <a:endParaRPr lang="en-US" b="1" dirty="0" smtClean="0"/>
          </a:p>
          <a:p>
            <a:pPr algn="ctr">
              <a:buNone/>
            </a:pPr>
            <a:r>
              <a:rPr lang="en-US" b="1" dirty="0" smtClean="0"/>
              <a:t>distribute our </a:t>
            </a:r>
            <a:r>
              <a:rPr lang="en-US" b="1" dirty="0" smtClean="0">
                <a:solidFill>
                  <a:srgbClr val="FF0000"/>
                </a:solidFill>
              </a:rPr>
              <a:t>Accountability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t>what are your </a:t>
            </a:r>
            <a:r>
              <a:rPr lang="en-US" b="1" dirty="0" smtClean="0">
                <a:solidFill>
                  <a:srgbClr val="00BA00"/>
                </a:solidFill>
              </a:rPr>
              <a:t>goals?</a:t>
            </a:r>
            <a:endParaRPr lang="en-US" b="1" dirty="0">
              <a:solidFill>
                <a:srgbClr val="00BA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1524000"/>
            <a:ext cx="8229600" cy="4602163"/>
          </a:xfrm>
        </p:spPr>
        <p:txBody>
          <a:bodyPr>
            <a:normAutofit/>
          </a:bodyPr>
          <a:lstStyle/>
          <a:p>
            <a:pPr algn="ctr">
              <a:buNone/>
            </a:pPr>
            <a:endParaRPr lang="en-US" sz="7200" b="1" dirty="0" smtClean="0">
              <a:solidFill>
                <a:srgbClr val="FF0000"/>
              </a:solidFill>
            </a:endParaRPr>
          </a:p>
          <a:p>
            <a:pPr algn="ctr">
              <a:buNone/>
            </a:pPr>
            <a:r>
              <a:rPr lang="en-US" sz="7200" b="1" dirty="0" smtClean="0">
                <a:solidFill>
                  <a:srgbClr val="FF0000"/>
                </a:solidFill>
              </a:rPr>
              <a:t>company</a:t>
            </a:r>
          </a:p>
        </p:txBody>
      </p:sp>
      <p:sp>
        <p:nvSpPr>
          <p:cNvPr id="4" name="Content Placeholder 2"/>
          <p:cNvSpPr txBox="1">
            <a:spLocks/>
          </p:cNvSpPr>
          <p:nvPr/>
        </p:nvSpPr>
        <p:spPr>
          <a:xfrm>
            <a:off x="609600" y="43434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profit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6400800" y="19050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craft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6248400" y="49530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art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990600" y="2057400"/>
            <a:ext cx="3810000" cy="12192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contribution</a:t>
            </a:r>
            <a:endParaRPr kumimoji="0" lang="en-US" sz="72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1524000"/>
            <a:ext cx="8229600" cy="4602163"/>
          </a:xfrm>
        </p:spPr>
        <p:txBody>
          <a:bodyPr>
            <a:normAutofit/>
          </a:bodyPr>
          <a:lstStyle/>
          <a:p>
            <a:pPr algn="ctr">
              <a:buNone/>
            </a:pPr>
            <a:endParaRPr lang="en-US" sz="7200" b="1" dirty="0" smtClean="0">
              <a:solidFill>
                <a:srgbClr val="00B0F0"/>
              </a:solidFill>
            </a:endParaRPr>
          </a:p>
          <a:p>
            <a:pPr algn="ctr">
              <a:buNone/>
            </a:pPr>
            <a:r>
              <a:rPr lang="en-US" sz="7200" b="1" dirty="0" smtClean="0">
                <a:solidFill>
                  <a:srgbClr val="00B0F0"/>
                </a:solidFill>
              </a:rPr>
              <a:t>team</a:t>
            </a:r>
          </a:p>
        </p:txBody>
      </p:sp>
      <p:sp>
        <p:nvSpPr>
          <p:cNvPr id="4" name="Content Placeholder 2"/>
          <p:cNvSpPr txBox="1">
            <a:spLocks/>
          </p:cNvSpPr>
          <p:nvPr/>
        </p:nvSpPr>
        <p:spPr>
          <a:xfrm>
            <a:off x="838200" y="19812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trust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5562600" y="2133600"/>
            <a:ext cx="31242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friendship</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1600200" y="4495800"/>
            <a:ext cx="2362200" cy="9144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t>respect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6400800" y="50292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smtClean="0">
                <a:ln>
                  <a:noFill/>
                </a:ln>
                <a:effectLst/>
                <a:uLnTx/>
                <a:uFillTx/>
                <a:latin typeface="+mn-lt"/>
                <a:ea typeface="+mn-ea"/>
                <a:cs typeface="+mn-cs"/>
              </a:rPr>
              <a:t>fun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1524000"/>
            <a:ext cx="8229600" cy="4602163"/>
          </a:xfrm>
        </p:spPr>
        <p:txBody>
          <a:bodyPr>
            <a:normAutofit/>
          </a:bodyPr>
          <a:lstStyle/>
          <a:p>
            <a:pPr algn="ctr">
              <a:buNone/>
            </a:pPr>
            <a:r>
              <a:rPr lang="en-US" sz="7200" b="1" dirty="0" smtClean="0">
                <a:solidFill>
                  <a:srgbClr val="FF0000"/>
                </a:solidFill>
              </a:rPr>
              <a:t> </a:t>
            </a:r>
            <a:endParaRPr lang="en-US" sz="7200" b="1" dirty="0" smtClean="0">
              <a:solidFill>
                <a:srgbClr val="00B0F0"/>
              </a:solidFill>
            </a:endParaRPr>
          </a:p>
          <a:p>
            <a:pPr algn="ctr">
              <a:buNone/>
            </a:pPr>
            <a:r>
              <a:rPr lang="en-US" sz="7200" b="1" dirty="0" smtClean="0">
                <a:solidFill>
                  <a:srgbClr val="FFC000"/>
                </a:solidFill>
              </a:rPr>
              <a:t>game</a:t>
            </a:r>
            <a:endParaRPr lang="en-US" sz="7200" b="1" dirty="0">
              <a:solidFill>
                <a:srgbClr val="FFC000"/>
              </a:solidFill>
            </a:endParaRPr>
          </a:p>
        </p:txBody>
      </p:sp>
      <p:sp>
        <p:nvSpPr>
          <p:cNvPr id="4" name="Content Placeholder 2"/>
          <p:cNvSpPr txBox="1">
            <a:spLocks/>
          </p:cNvSpPr>
          <p:nvPr/>
        </p:nvSpPr>
        <p:spPr>
          <a:xfrm>
            <a:off x="609600" y="43434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feeling</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6248400" y="2743200"/>
            <a:ext cx="2133600" cy="762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quality</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5105400" y="4953000"/>
            <a:ext cx="3276600" cy="1143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recognition</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838200" y="2133600"/>
            <a:ext cx="2743200" cy="8382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features</a:t>
            </a:r>
            <a:endParaRPr kumimoji="0" lang="en-US" sz="72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838200"/>
            <a:ext cx="8077200" cy="6553200"/>
          </a:xfrm>
        </p:spPr>
        <p:txBody>
          <a:bodyPr>
            <a:noAutofit/>
          </a:bodyPr>
          <a:lstStyle/>
          <a:p>
            <a:pPr>
              <a:buNone/>
            </a:pPr>
            <a:r>
              <a:rPr lang="en-US" sz="13000" b="1" dirty="0" smtClean="0">
                <a:solidFill>
                  <a:srgbClr val="FF0000"/>
                </a:solidFill>
              </a:rPr>
              <a:t> </a:t>
            </a:r>
            <a:r>
              <a:rPr lang="en-US" sz="13000" b="1" dirty="0" err="1" smtClean="0">
                <a:solidFill>
                  <a:srgbClr val="FF0000"/>
                </a:solidFill>
              </a:rPr>
              <a:t>com</a:t>
            </a:r>
            <a:r>
              <a:rPr lang="en-US" sz="13000" b="1" dirty="0" err="1" smtClean="0">
                <a:solidFill>
                  <a:srgbClr val="00B0F0"/>
                </a:solidFill>
              </a:rPr>
              <a:t>te</a:t>
            </a:r>
            <a:r>
              <a:rPr lang="en-US" sz="13000" b="1" dirty="0" err="1" smtClean="0">
                <a:solidFill>
                  <a:srgbClr val="FF0000"/>
                </a:solidFill>
              </a:rPr>
              <a:t>pa</a:t>
            </a:r>
            <a:r>
              <a:rPr lang="en-US" sz="13000" b="1" dirty="0" err="1" smtClean="0">
                <a:solidFill>
                  <a:srgbClr val="FFC000"/>
                </a:solidFill>
              </a:rPr>
              <a:t>ga</a:t>
            </a:r>
            <a:r>
              <a:rPr lang="en-US" sz="13000" b="1" dirty="0" err="1" smtClean="0">
                <a:solidFill>
                  <a:srgbClr val="FF0000"/>
                </a:solidFill>
              </a:rPr>
              <a:t>ny</a:t>
            </a:r>
            <a:r>
              <a:rPr lang="en-US" sz="13000" b="1" dirty="0" err="1" smtClean="0">
                <a:solidFill>
                  <a:srgbClr val="00B0F0"/>
                </a:solidFill>
              </a:rPr>
              <a:t>am</a:t>
            </a:r>
            <a:r>
              <a:rPr lang="en-US" sz="13000" b="1" dirty="0" err="1" smtClean="0">
                <a:solidFill>
                  <a:srgbClr val="FFC000"/>
                </a:solidFill>
              </a:rPr>
              <a:t>me</a:t>
            </a:r>
            <a:endParaRPr lang="en-US" sz="13000" b="1"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fc09.deviantart.net/fs9/i/2006/022/5/8/Voltron_by_Jabo13.jpg"/>
          <p:cNvPicPr>
            <a:picLocks noChangeAspect="1" noChangeArrowheads="1"/>
          </p:cNvPicPr>
          <p:nvPr/>
        </p:nvPicPr>
        <p:blipFill>
          <a:blip r:embed="rId3" cstate="print"/>
          <a:srcRect l="45833"/>
          <a:stretch>
            <a:fillRect/>
          </a:stretch>
        </p:blipFill>
        <p:spPr bwMode="auto">
          <a:xfrm>
            <a:off x="3352800" y="0"/>
            <a:ext cx="4953000" cy="6858000"/>
          </a:xfrm>
          <a:prstGeom prst="rect">
            <a:avLst/>
          </a:prstGeom>
          <a:noFill/>
        </p:spPr>
      </p:pic>
      <p:sp>
        <p:nvSpPr>
          <p:cNvPr id="2" name="Title 1"/>
          <p:cNvSpPr>
            <a:spLocks noGrp="1"/>
          </p:cNvSpPr>
          <p:nvPr>
            <p:ph type="title"/>
          </p:nvPr>
        </p:nvSpPr>
        <p:spPr>
          <a:xfrm>
            <a:off x="457200" y="274638"/>
            <a:ext cx="8229600" cy="1935162"/>
          </a:xfrm>
        </p:spPr>
        <p:txBody>
          <a:bodyPr>
            <a:normAutofit/>
          </a:bodyPr>
          <a:lstStyle/>
          <a:p>
            <a:pPr algn="l"/>
            <a:r>
              <a:rPr lang="en-US" b="1" dirty="0" smtClean="0">
                <a:solidFill>
                  <a:srgbClr val="FFC000"/>
                </a:solidFill>
              </a:rPr>
              <a:t>ROLES</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err="1" smtClean="0"/>
              <a:t>er</a:t>
            </a:r>
            <a:r>
              <a:rPr lang="en-US" b="1" dirty="0" smtClean="0"/>
              <a:t> </a:t>
            </a:r>
            <a:r>
              <a:rPr lang="en-US" b="1" dirty="0" smtClean="0">
                <a:solidFill>
                  <a:srgbClr val="3366FF"/>
                </a:solidFill>
              </a:rPr>
              <a:t>.</a:t>
            </a:r>
            <a:r>
              <a:rPr lang="en-US" b="1" dirty="0" smtClean="0"/>
              <a:t> </a:t>
            </a:r>
            <a:r>
              <a:rPr lang="en-US" b="1" dirty="0" smtClean="0">
                <a:solidFill>
                  <a:srgbClr val="FFFF00"/>
                </a:solidFill>
              </a:rPr>
              <a:t>.</a:t>
            </a:r>
            <a:r>
              <a:rPr lang="en-US" b="1" dirty="0" smtClean="0"/>
              <a:t> </a:t>
            </a:r>
            <a:r>
              <a:rPr lang="en-US" b="1" dirty="0" smtClean="0">
                <a:solidFill>
                  <a:srgbClr val="008000"/>
                </a:solidFill>
              </a:rPr>
              <a:t>.</a:t>
            </a:r>
            <a:r>
              <a:rPr lang="en-US" b="1" dirty="0" smtClean="0"/>
              <a:t> </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t>
            </a:r>
            <a:r>
              <a:rPr lang="en-US" b="1" dirty="0" smtClean="0">
                <a:solidFill>
                  <a:srgbClr val="FFC000"/>
                </a:solidFill>
              </a:rPr>
              <a:t>roles</a:t>
            </a:r>
            <a:endParaRPr lang="en-US" b="1" dirty="0">
              <a:solidFill>
                <a:srgbClr val="FFC000"/>
              </a:solidFill>
            </a:endParaRPr>
          </a:p>
        </p:txBody>
      </p:sp>
      <p:sp>
        <p:nvSpPr>
          <p:cNvPr id="5" name="Pie 4"/>
          <p:cNvSpPr/>
          <p:nvPr/>
        </p:nvSpPr>
        <p:spPr>
          <a:xfrm>
            <a:off x="2133600" y="1524000"/>
            <a:ext cx="4648200" cy="4648200"/>
          </a:xfrm>
          <a:prstGeom prst="pie">
            <a:avLst>
              <a:gd name="adj1" fmla="val 16973450"/>
              <a:gd name="adj2" fmla="val 1959373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2"/>
          <p:cNvSpPr txBox="1">
            <a:spLocks/>
          </p:cNvSpPr>
          <p:nvPr/>
        </p:nvSpPr>
        <p:spPr>
          <a:xfrm>
            <a:off x="685800" y="1371600"/>
            <a:ext cx="3657600" cy="2133600"/>
          </a:xfrm>
          <a:prstGeom prst="rect">
            <a:avLst/>
          </a:prstGeom>
        </p:spPr>
        <p:txBody>
          <a:bodyPr vert="horz" lIns="91440" tIns="45720" rIns="91440" bIns="45720" rtlCol="0">
            <a:normAutofit fontScale="850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Lead Designer</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14" name="Content Placeholder 2"/>
          <p:cNvSpPr txBox="1">
            <a:spLocks/>
          </p:cNvSpPr>
          <p:nvPr/>
        </p:nvSpPr>
        <p:spPr>
          <a:xfrm>
            <a:off x="609600" y="3733800"/>
            <a:ext cx="2895600" cy="838200"/>
          </a:xfrm>
          <a:prstGeom prst="rect">
            <a:avLst/>
          </a:prstGeom>
        </p:spPr>
        <p:txBody>
          <a:bodyPr vert="horz" lIns="91440" tIns="45720" rIns="91440" bIns="45720" rtlCol="0">
            <a:normAutofit fontScale="47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Responsibility</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15" name="Content Placeholder 2"/>
          <p:cNvSpPr txBox="1">
            <a:spLocks/>
          </p:cNvSpPr>
          <p:nvPr/>
        </p:nvSpPr>
        <p:spPr>
          <a:xfrm>
            <a:off x="1676400" y="4800600"/>
            <a:ext cx="2971800" cy="762000"/>
          </a:xfrm>
          <a:prstGeom prst="rect">
            <a:avLst/>
          </a:prstGeom>
        </p:spPr>
        <p:txBody>
          <a:bodyPr vert="horz" lIns="91440" tIns="45720" rIns="91440" bIns="45720" rtlCol="0">
            <a:normAutofit fontScale="47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Accountability</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16" name="Content Placeholder 2"/>
          <p:cNvSpPr txBox="1">
            <a:spLocks/>
          </p:cNvSpPr>
          <p:nvPr/>
        </p:nvSpPr>
        <p:spPr>
          <a:xfrm>
            <a:off x="3886200" y="5638800"/>
            <a:ext cx="2438400" cy="381000"/>
          </a:xfrm>
          <a:prstGeom prst="rect">
            <a:avLst/>
          </a:prstGeom>
        </p:spPr>
        <p:txBody>
          <a:bodyPr vert="horz" lIns="91440" tIns="45720" rIns="91440" bIns="45720" rtlCol="0">
            <a:normAutofit fontScale="32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Consult</a:t>
            </a:r>
            <a:endParaRPr kumimoji="0" lang="en-US" sz="7200" b="1" i="0" u="none" strike="noStrike" kern="1200" cap="none" spc="0" normalizeH="0" baseline="0" noProof="0" dirty="0" smtClean="0">
              <a:ln>
                <a:noFill/>
              </a:ln>
              <a:effectLst/>
              <a:uLnTx/>
              <a:uFillTx/>
              <a:latin typeface="+mn-lt"/>
              <a:ea typeface="+mn-ea"/>
              <a:cs typeface="+mn-cs"/>
            </a:endParaRPr>
          </a:p>
        </p:txBody>
      </p:sp>
      <p:sp>
        <p:nvSpPr>
          <p:cNvPr id="17" name="Content Placeholder 2"/>
          <p:cNvSpPr txBox="1">
            <a:spLocks/>
          </p:cNvSpPr>
          <p:nvPr/>
        </p:nvSpPr>
        <p:spPr>
          <a:xfrm>
            <a:off x="5486400" y="6019800"/>
            <a:ext cx="2209800" cy="304800"/>
          </a:xfrm>
          <a:prstGeom prst="rect">
            <a:avLst/>
          </a:prstGeom>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noProof="0" dirty="0" smtClean="0"/>
              <a:t>Inform</a:t>
            </a:r>
            <a:endParaRPr kumimoji="0" lang="en-US" sz="72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t>
            </a:r>
            <a:r>
              <a:rPr lang="en-US" b="1" dirty="0" smtClean="0">
                <a:solidFill>
                  <a:srgbClr val="FFC000"/>
                </a:solidFill>
              </a:rPr>
              <a:t>roles</a:t>
            </a:r>
            <a:endParaRPr lang="en-US" b="1" dirty="0">
              <a:solidFill>
                <a:srgbClr val="FFC000"/>
              </a:solidFill>
            </a:endParaRPr>
          </a:p>
        </p:txBody>
      </p:sp>
      <p:sp>
        <p:nvSpPr>
          <p:cNvPr id="6" name="Pie 5"/>
          <p:cNvSpPr/>
          <p:nvPr/>
        </p:nvSpPr>
        <p:spPr>
          <a:xfrm>
            <a:off x="2133600" y="1524000"/>
            <a:ext cx="4648200" cy="4648200"/>
          </a:xfrm>
          <a:prstGeom prst="pie">
            <a:avLst>
              <a:gd name="adj1" fmla="val 21554281"/>
              <a:gd name="adj2" fmla="val 23370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8"/>
          <p:cNvSpPr/>
          <p:nvPr/>
        </p:nvSpPr>
        <p:spPr>
          <a:xfrm>
            <a:off x="2133600" y="1524000"/>
            <a:ext cx="4648200" cy="4648200"/>
          </a:xfrm>
          <a:prstGeom prst="pie">
            <a:avLst>
              <a:gd name="adj1" fmla="val 9636667"/>
              <a:gd name="adj2" fmla="val 1195489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Pie 6"/>
          <p:cNvSpPr/>
          <p:nvPr/>
        </p:nvSpPr>
        <p:spPr>
          <a:xfrm>
            <a:off x="2133600" y="1524000"/>
            <a:ext cx="4648200" cy="4648200"/>
          </a:xfrm>
          <a:prstGeom prst="pie">
            <a:avLst>
              <a:gd name="adj1" fmla="val 13382654"/>
              <a:gd name="adj2" fmla="val 1585072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e 4"/>
          <p:cNvSpPr/>
          <p:nvPr/>
        </p:nvSpPr>
        <p:spPr>
          <a:xfrm>
            <a:off x="2133600" y="1524000"/>
            <a:ext cx="4648200" cy="4648200"/>
          </a:xfrm>
          <a:prstGeom prst="pie">
            <a:avLst>
              <a:gd name="adj1" fmla="val 16973450"/>
              <a:gd name="adj2" fmla="val 1959373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2133600" y="1524000"/>
            <a:ext cx="4648200" cy="4648200"/>
          </a:xfrm>
          <a:prstGeom prst="pie">
            <a:avLst>
              <a:gd name="adj1" fmla="val 5473494"/>
              <a:gd name="adj2" fmla="val 80563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133600" y="1524000"/>
            <a:ext cx="4648200" cy="464820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choosing </a:t>
            </a:r>
            <a:r>
              <a:rPr lang="en-US" b="1" dirty="0" smtClean="0">
                <a:solidFill>
                  <a:srgbClr val="FFC000"/>
                </a:solidFill>
              </a:rPr>
              <a:t>roles</a:t>
            </a:r>
            <a:endParaRPr lang="en-US" b="1" dirty="0">
              <a:solidFill>
                <a:srgbClr val="FFC000"/>
              </a:solidFill>
            </a:endParaRPr>
          </a:p>
        </p:txBody>
      </p:sp>
      <p:sp>
        <p:nvSpPr>
          <p:cNvPr id="6" name="Pie 5"/>
          <p:cNvSpPr/>
          <p:nvPr/>
        </p:nvSpPr>
        <p:spPr>
          <a:xfrm>
            <a:off x="2133600" y="1524000"/>
            <a:ext cx="4648200" cy="4648200"/>
          </a:xfrm>
          <a:prstGeom prst="pie">
            <a:avLst>
              <a:gd name="adj1" fmla="val 21554281"/>
              <a:gd name="adj2" fmla="val 23370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8"/>
          <p:cNvSpPr/>
          <p:nvPr/>
        </p:nvSpPr>
        <p:spPr>
          <a:xfrm>
            <a:off x="2133600" y="1524000"/>
            <a:ext cx="4648200" cy="4648200"/>
          </a:xfrm>
          <a:prstGeom prst="pie">
            <a:avLst>
              <a:gd name="adj1" fmla="val 9636667"/>
              <a:gd name="adj2" fmla="val 1195489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Pie 6"/>
          <p:cNvSpPr/>
          <p:nvPr/>
        </p:nvSpPr>
        <p:spPr>
          <a:xfrm>
            <a:off x="2133600" y="1524000"/>
            <a:ext cx="4648200" cy="4648200"/>
          </a:xfrm>
          <a:prstGeom prst="pie">
            <a:avLst>
              <a:gd name="adj1" fmla="val 13382654"/>
              <a:gd name="adj2" fmla="val 1585072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e 4"/>
          <p:cNvSpPr/>
          <p:nvPr/>
        </p:nvSpPr>
        <p:spPr>
          <a:xfrm>
            <a:off x="2133600" y="1524000"/>
            <a:ext cx="4648200" cy="4648200"/>
          </a:xfrm>
          <a:prstGeom prst="pie">
            <a:avLst>
              <a:gd name="adj1" fmla="val 16973450"/>
              <a:gd name="adj2" fmla="val 1959373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2133600" y="1524000"/>
            <a:ext cx="4648200" cy="4648200"/>
          </a:xfrm>
          <a:prstGeom prst="pie">
            <a:avLst>
              <a:gd name="adj1" fmla="val 5473494"/>
              <a:gd name="adj2" fmla="val 80563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1524000"/>
            <a:ext cx="4648200" cy="464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choosing </a:t>
            </a:r>
            <a:r>
              <a:rPr lang="en-US" b="1" dirty="0" smtClean="0">
                <a:solidFill>
                  <a:srgbClr val="FFC000"/>
                </a:solidFill>
              </a:rPr>
              <a:t>roles</a:t>
            </a:r>
            <a:endParaRPr lang="en-US" b="1" dirty="0">
              <a:solidFill>
                <a:srgbClr val="FFC000"/>
              </a:solidFill>
            </a:endParaRPr>
          </a:p>
        </p:txBody>
      </p:sp>
      <p:sp>
        <p:nvSpPr>
          <p:cNvPr id="6" name="Pie 5"/>
          <p:cNvSpPr/>
          <p:nvPr/>
        </p:nvSpPr>
        <p:spPr>
          <a:xfrm>
            <a:off x="2133600" y="1524000"/>
            <a:ext cx="4648200" cy="4648200"/>
          </a:xfrm>
          <a:prstGeom prst="pie">
            <a:avLst>
              <a:gd name="adj1" fmla="val 19562838"/>
              <a:gd name="adj2" fmla="val 32943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8"/>
          <p:cNvSpPr/>
          <p:nvPr/>
        </p:nvSpPr>
        <p:spPr>
          <a:xfrm>
            <a:off x="2133600" y="1524000"/>
            <a:ext cx="4648200" cy="4648200"/>
          </a:xfrm>
          <a:prstGeom prst="pie">
            <a:avLst>
              <a:gd name="adj1" fmla="val 9636667"/>
              <a:gd name="adj2" fmla="val 130778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Pie 6"/>
          <p:cNvSpPr/>
          <p:nvPr/>
        </p:nvSpPr>
        <p:spPr>
          <a:xfrm>
            <a:off x="2133600" y="1524000"/>
            <a:ext cx="4648200" cy="4648200"/>
          </a:xfrm>
          <a:prstGeom prst="pie">
            <a:avLst>
              <a:gd name="adj1" fmla="val 13085207"/>
              <a:gd name="adj2" fmla="val 1620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e 4"/>
          <p:cNvSpPr/>
          <p:nvPr/>
        </p:nvSpPr>
        <p:spPr>
          <a:xfrm>
            <a:off x="2133600" y="1524000"/>
            <a:ext cx="4648200" cy="4648200"/>
          </a:xfrm>
          <a:prstGeom prst="pie">
            <a:avLst>
              <a:gd name="adj1" fmla="val 16186257"/>
              <a:gd name="adj2" fmla="val 1959373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1524000"/>
            <a:ext cx="4648200" cy="457200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371600" y="1295400"/>
            <a:ext cx="3124200" cy="350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choosing </a:t>
            </a:r>
            <a:r>
              <a:rPr lang="en-US" b="1" dirty="0" smtClean="0">
                <a:solidFill>
                  <a:srgbClr val="00B0F0"/>
                </a:solidFill>
              </a:rPr>
              <a:t>your</a:t>
            </a:r>
            <a:r>
              <a:rPr lang="en-US" b="1" dirty="0" smtClean="0"/>
              <a:t> role</a:t>
            </a:r>
            <a:endParaRPr lang="en-US" b="1" dirty="0"/>
          </a:p>
        </p:txBody>
      </p:sp>
      <p:sp>
        <p:nvSpPr>
          <p:cNvPr id="7" name="Pie 6"/>
          <p:cNvSpPr/>
          <p:nvPr/>
        </p:nvSpPr>
        <p:spPr>
          <a:xfrm>
            <a:off x="2133600" y="1524000"/>
            <a:ext cx="4648200" cy="4724400"/>
          </a:xfrm>
          <a:prstGeom prst="pie">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1524000"/>
            <a:ext cx="4648200" cy="464820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219200"/>
            <a:ext cx="31242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choosing </a:t>
            </a:r>
            <a:r>
              <a:rPr lang="en-US" b="1" dirty="0" smtClean="0">
                <a:solidFill>
                  <a:srgbClr val="00B0F0"/>
                </a:solidFill>
              </a:rPr>
              <a:t>your</a:t>
            </a:r>
            <a:r>
              <a:rPr lang="en-US" b="1" dirty="0" smtClean="0"/>
              <a:t> role</a:t>
            </a:r>
            <a:endParaRPr lang="en-US" b="1" dirty="0"/>
          </a:p>
        </p:txBody>
      </p:sp>
      <p:sp>
        <p:nvSpPr>
          <p:cNvPr id="7" name="Pie 6"/>
          <p:cNvSpPr/>
          <p:nvPr/>
        </p:nvSpPr>
        <p:spPr>
          <a:xfrm>
            <a:off x="2133600" y="1524000"/>
            <a:ext cx="4648200" cy="4648200"/>
          </a:xfrm>
          <a:prstGeom prst="pie">
            <a:avLst>
              <a:gd name="adj1" fmla="val 7195410"/>
              <a:gd name="adj2" fmla="val 16200000"/>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t>what about </a:t>
            </a:r>
            <a:r>
              <a:rPr lang="en-US" b="1" dirty="0" smtClean="0">
                <a:solidFill>
                  <a:srgbClr val="FF0000"/>
                </a:solidFill>
              </a:rPr>
              <a:t>scope</a:t>
            </a:r>
            <a:r>
              <a:rPr lang="en-US" b="1" dirty="0" smtClean="0"/>
              <a: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scope</a:t>
            </a:r>
            <a:endParaRPr lang="en-US" b="1" dirty="0"/>
          </a:p>
        </p:txBody>
      </p:sp>
      <p:sp>
        <p:nvSpPr>
          <p:cNvPr id="3" name="Content Placeholder 2"/>
          <p:cNvSpPr>
            <a:spLocks noGrp="1"/>
          </p:cNvSpPr>
          <p:nvPr>
            <p:ph idx="1"/>
          </p:nvPr>
        </p:nvSpPr>
        <p:spPr/>
        <p:txBody>
          <a:bodyPr>
            <a:normAutofit/>
          </a:bodyPr>
          <a:lstStyle/>
          <a:p>
            <a:pPr>
              <a:buNone/>
            </a:pPr>
            <a:endParaRPr lang="en-US" sz="4000" b="1" dirty="0" smtClean="0"/>
          </a:p>
          <a:p>
            <a:pPr lvl="1">
              <a:buNone/>
            </a:pPr>
            <a:r>
              <a:rPr lang="en-US" sz="4000" b="1" dirty="0" smtClean="0"/>
              <a:t>in order to be </a:t>
            </a:r>
            <a:r>
              <a:rPr lang="en-US" sz="4000" b="1" dirty="0" smtClean="0">
                <a:solidFill>
                  <a:srgbClr val="92D050"/>
                </a:solidFill>
              </a:rPr>
              <a:t>exploratory</a:t>
            </a:r>
          </a:p>
          <a:p>
            <a:pPr lvl="1">
              <a:buNone/>
            </a:pPr>
            <a:endParaRPr lang="en-US" sz="4000" b="1" dirty="0" smtClean="0">
              <a:solidFill>
                <a:srgbClr val="00BA00"/>
              </a:solidFill>
            </a:endParaRPr>
          </a:p>
          <a:p>
            <a:pPr lvl="1">
              <a:buNone/>
            </a:pPr>
            <a:r>
              <a:rPr lang="en-US" sz="4000" b="1" dirty="0" smtClean="0"/>
              <a:t>               	you have to be </a:t>
            </a:r>
            <a:r>
              <a:rPr lang="en-US" sz="4000" b="1" dirty="0" smtClean="0">
                <a:solidFill>
                  <a:srgbClr val="00B0F0"/>
                </a:solidFill>
              </a:rPr>
              <a:t>small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667000"/>
            <a:ext cx="2209800" cy="10668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find the magic</a:t>
            </a:r>
            <a:endParaRPr lang="en-US" sz="2600" b="1" dirty="0"/>
          </a:p>
        </p:txBody>
      </p:sp>
      <p:sp>
        <p:nvSpPr>
          <p:cNvPr id="5" name="Rectangle 4"/>
          <p:cNvSpPr/>
          <p:nvPr/>
        </p:nvSpPr>
        <p:spPr>
          <a:xfrm>
            <a:off x="3048000" y="2667000"/>
            <a:ext cx="5105400" cy="10668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execute the magic</a:t>
            </a:r>
            <a:endParaRPr lang="en-US" sz="26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667000"/>
            <a:ext cx="3810000" cy="10668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find the magic</a:t>
            </a:r>
            <a:endParaRPr lang="en-US" sz="2600" b="1" dirty="0"/>
          </a:p>
        </p:txBody>
      </p:sp>
      <p:sp>
        <p:nvSpPr>
          <p:cNvPr id="5" name="Rectangle 4"/>
          <p:cNvSpPr/>
          <p:nvPr/>
        </p:nvSpPr>
        <p:spPr>
          <a:xfrm>
            <a:off x="4724400" y="2667000"/>
            <a:ext cx="3429000" cy="10668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execute the magic</a:t>
            </a:r>
            <a:endParaRPr lang="en-US" sz="2600"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exploratory</a:t>
            </a:r>
            <a:endParaRPr lang="en-US" b="1" dirty="0">
              <a:solidFill>
                <a:srgbClr val="00B0F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667000"/>
            <a:ext cx="5943600" cy="10668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find the magic</a:t>
            </a:r>
            <a:endParaRPr lang="en-US" sz="2600" b="1" dirty="0"/>
          </a:p>
        </p:txBody>
      </p:sp>
      <p:sp>
        <p:nvSpPr>
          <p:cNvPr id="5" name="Rectangle 4"/>
          <p:cNvSpPr/>
          <p:nvPr/>
        </p:nvSpPr>
        <p:spPr>
          <a:xfrm>
            <a:off x="6858000" y="2667000"/>
            <a:ext cx="1295400" cy="10668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execute the magic</a:t>
            </a:r>
            <a:endParaRPr lang="en-US" sz="2600" b="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667000"/>
            <a:ext cx="5943600" cy="10668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find the magic</a:t>
            </a:r>
            <a:endParaRPr lang="en-US" sz="2600" b="1" dirty="0"/>
          </a:p>
        </p:txBody>
      </p:sp>
      <p:sp>
        <p:nvSpPr>
          <p:cNvPr id="5" name="Rectangle 4"/>
          <p:cNvSpPr/>
          <p:nvPr/>
        </p:nvSpPr>
        <p:spPr>
          <a:xfrm>
            <a:off x="6858000" y="2667000"/>
            <a:ext cx="1295400" cy="10668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t>execute the magic</a:t>
            </a:r>
            <a:endParaRPr lang="en-US" sz="2600" b="1" dirty="0"/>
          </a:p>
        </p:txBody>
      </p:sp>
      <p:sp>
        <p:nvSpPr>
          <p:cNvPr id="6" name="Rounded Rectangle 5"/>
          <p:cNvSpPr/>
          <p:nvPr/>
        </p:nvSpPr>
        <p:spPr>
          <a:xfrm>
            <a:off x="609600" y="4038600"/>
            <a:ext cx="7620000" cy="914400"/>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sustainable use of resources</a:t>
            </a:r>
            <a:endParaRPr lang="en-US" sz="3600" b="1" dirty="0"/>
          </a:p>
        </p:txBody>
      </p:sp>
      <p:sp>
        <p:nvSpPr>
          <p:cNvPr id="7" name="TextBox 6"/>
          <p:cNvSpPr txBox="1"/>
          <p:nvPr/>
        </p:nvSpPr>
        <p:spPr>
          <a:xfrm>
            <a:off x="838200" y="5791200"/>
            <a:ext cx="885241" cy="538609"/>
          </a:xfrm>
          <a:prstGeom prst="rect">
            <a:avLst/>
          </a:prstGeom>
          <a:noFill/>
        </p:spPr>
        <p:txBody>
          <a:bodyPr wrap="none" rtlCol="0">
            <a:spAutoFit/>
          </a:bodyPr>
          <a:lstStyle/>
          <a:p>
            <a:r>
              <a:rPr lang="en-US" sz="2800" b="1" dirty="0" smtClean="0"/>
              <a:t>$$$</a:t>
            </a:r>
            <a:endParaRPr lang="en-US" sz="2800" b="1" dirty="0"/>
          </a:p>
        </p:txBody>
      </p:sp>
      <p:sp>
        <p:nvSpPr>
          <p:cNvPr id="8" name="TextBox 7"/>
          <p:cNvSpPr txBox="1"/>
          <p:nvPr/>
        </p:nvSpPr>
        <p:spPr>
          <a:xfrm>
            <a:off x="1970459" y="5181600"/>
            <a:ext cx="2296741" cy="538609"/>
          </a:xfrm>
          <a:prstGeom prst="rect">
            <a:avLst/>
          </a:prstGeom>
          <a:noFill/>
        </p:spPr>
        <p:txBody>
          <a:bodyPr wrap="none" rtlCol="0">
            <a:spAutoFit/>
          </a:bodyPr>
          <a:lstStyle/>
          <a:p>
            <a:r>
              <a:rPr lang="en-US" sz="2800" b="1" dirty="0" smtClean="0"/>
              <a:t>profit margin</a:t>
            </a:r>
            <a:endParaRPr lang="en-US" sz="2800" b="1" dirty="0"/>
          </a:p>
        </p:txBody>
      </p:sp>
      <p:sp>
        <p:nvSpPr>
          <p:cNvPr id="9" name="TextBox 8"/>
          <p:cNvSpPr txBox="1"/>
          <p:nvPr/>
        </p:nvSpPr>
        <p:spPr>
          <a:xfrm>
            <a:off x="4129821" y="5715000"/>
            <a:ext cx="1889979" cy="538609"/>
          </a:xfrm>
          <a:prstGeom prst="rect">
            <a:avLst/>
          </a:prstGeom>
          <a:noFill/>
        </p:spPr>
        <p:txBody>
          <a:bodyPr wrap="none" rtlCol="0">
            <a:spAutoFit/>
          </a:bodyPr>
          <a:lstStyle/>
          <a:p>
            <a:r>
              <a:rPr lang="en-US" sz="2800" b="1" dirty="0" smtClean="0"/>
              <a:t>talent pool</a:t>
            </a:r>
            <a:endParaRPr lang="en-US" sz="2800" b="1" dirty="0"/>
          </a:p>
        </p:txBody>
      </p:sp>
      <p:sp>
        <p:nvSpPr>
          <p:cNvPr id="10" name="TextBox 9"/>
          <p:cNvSpPr txBox="1"/>
          <p:nvPr/>
        </p:nvSpPr>
        <p:spPr>
          <a:xfrm>
            <a:off x="5867400" y="5181600"/>
            <a:ext cx="2452546" cy="538609"/>
          </a:xfrm>
          <a:prstGeom prst="rect">
            <a:avLst/>
          </a:prstGeom>
          <a:noFill/>
        </p:spPr>
        <p:txBody>
          <a:bodyPr wrap="none" rtlCol="0">
            <a:spAutoFit/>
          </a:bodyPr>
          <a:lstStyle/>
          <a:p>
            <a:r>
              <a:rPr lang="en-US" sz="2800" b="1" dirty="0" smtClean="0"/>
              <a:t>creative limits</a:t>
            </a:r>
            <a:endParaRPr lang="en-US"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a:t>
            </a:r>
            <a:endParaRPr lang="en-US" b="1" dirty="0"/>
          </a:p>
        </p:txBody>
      </p:sp>
      <p:sp>
        <p:nvSpPr>
          <p:cNvPr id="3" name="Rectangle 2"/>
          <p:cNvSpPr/>
          <p:nvPr/>
        </p:nvSpPr>
        <p:spPr>
          <a:xfrm>
            <a:off x="1219200" y="3276600"/>
            <a:ext cx="1447800" cy="2895600"/>
          </a:xfrm>
          <a:prstGeom prst="rect">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solidFill>
                  <a:schemeClr val="tx1"/>
                </a:solidFill>
              </a:rPr>
              <a:t>game mechanics</a:t>
            </a:r>
            <a:endParaRPr lang="en-US" sz="2100" b="1" dirty="0">
              <a:solidFill>
                <a:schemeClr val="tx1"/>
              </a:solidFill>
            </a:endParaRPr>
          </a:p>
        </p:txBody>
      </p:sp>
      <p:sp>
        <p:nvSpPr>
          <p:cNvPr id="4" name="Rectangle 3"/>
          <p:cNvSpPr/>
          <p:nvPr/>
        </p:nvSpPr>
        <p:spPr>
          <a:xfrm>
            <a:off x="3886200" y="1752600"/>
            <a:ext cx="1447800" cy="4419600"/>
          </a:xfrm>
          <a:prstGeom prst="rect">
            <a:avLst/>
          </a:prstGeom>
          <a:solidFill>
            <a:srgbClr val="00BA00"/>
          </a:solidFill>
          <a:ln>
            <a:solidFill>
              <a:srgbClr val="00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art</a:t>
            </a:r>
            <a:endParaRPr lang="en-US" sz="2800" b="1" dirty="0">
              <a:solidFill>
                <a:schemeClr val="tx1"/>
              </a:solidFill>
            </a:endParaRPr>
          </a:p>
        </p:txBody>
      </p:sp>
      <p:sp>
        <p:nvSpPr>
          <p:cNvPr id="5" name="Rectangle 4"/>
          <p:cNvSpPr/>
          <p:nvPr/>
        </p:nvSpPr>
        <p:spPr>
          <a:xfrm>
            <a:off x="6477000" y="3810000"/>
            <a:ext cx="14478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audio</a:t>
            </a:r>
            <a:endParaRPr lang="en-US" sz="2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a:t>
            </a:r>
            <a:endParaRPr lang="en-US" b="1" dirty="0"/>
          </a:p>
        </p:txBody>
      </p:sp>
      <p:sp>
        <p:nvSpPr>
          <p:cNvPr id="3" name="Rectangle 2"/>
          <p:cNvSpPr/>
          <p:nvPr/>
        </p:nvSpPr>
        <p:spPr>
          <a:xfrm>
            <a:off x="1219200" y="2133600"/>
            <a:ext cx="1447800" cy="4038600"/>
          </a:xfrm>
          <a:prstGeom prst="rect">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solidFill>
                  <a:schemeClr val="tx1"/>
                </a:solidFill>
              </a:rPr>
              <a:t>game mechanics</a:t>
            </a:r>
            <a:endParaRPr lang="en-US" sz="2100" b="1" dirty="0">
              <a:solidFill>
                <a:schemeClr val="tx1"/>
              </a:solidFill>
            </a:endParaRPr>
          </a:p>
        </p:txBody>
      </p:sp>
      <p:sp>
        <p:nvSpPr>
          <p:cNvPr id="4" name="Rectangle 3"/>
          <p:cNvSpPr/>
          <p:nvPr/>
        </p:nvSpPr>
        <p:spPr>
          <a:xfrm>
            <a:off x="3886200" y="2133600"/>
            <a:ext cx="1447800" cy="4038600"/>
          </a:xfrm>
          <a:prstGeom prst="rect">
            <a:avLst/>
          </a:prstGeom>
          <a:solidFill>
            <a:srgbClr val="00BA00"/>
          </a:solidFill>
          <a:ln>
            <a:solidFill>
              <a:srgbClr val="00B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art</a:t>
            </a:r>
            <a:endParaRPr lang="en-US" sz="2800" b="1" dirty="0">
              <a:solidFill>
                <a:schemeClr val="tx1"/>
              </a:solidFill>
            </a:endParaRPr>
          </a:p>
        </p:txBody>
      </p:sp>
      <p:sp>
        <p:nvSpPr>
          <p:cNvPr id="5" name="Rectangle 4"/>
          <p:cNvSpPr/>
          <p:nvPr/>
        </p:nvSpPr>
        <p:spPr>
          <a:xfrm>
            <a:off x="6477000" y="2133600"/>
            <a:ext cx="1447800"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audio</a:t>
            </a:r>
            <a:endParaRPr lang="en-US" sz="26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t>the big list</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3200"/>
            <a:ext cx="8229600" cy="1371600"/>
          </a:xfrm>
        </p:spPr>
        <p:txBody>
          <a:bodyPr>
            <a:normAutofit/>
          </a:bodyPr>
          <a:lstStyle/>
          <a:p>
            <a:pPr algn="ctr">
              <a:buNone/>
            </a:pPr>
            <a:r>
              <a:rPr lang="en-US" sz="4800" b="1" dirty="0" smtClean="0"/>
              <a:t>must be </a:t>
            </a:r>
            <a:r>
              <a:rPr lang="en-US" sz="4800" b="1" dirty="0" smtClean="0">
                <a:solidFill>
                  <a:srgbClr val="FF0000"/>
                </a:solidFill>
              </a:rPr>
              <a:t>flexible</a:t>
            </a:r>
            <a:r>
              <a:rPr lang="en-US" sz="4800" b="1" dirty="0" smtClean="0"/>
              <a:t> to </a:t>
            </a:r>
            <a:r>
              <a:rPr lang="en-US" sz="4800" b="1" dirty="0" smtClean="0">
                <a:solidFill>
                  <a:srgbClr val="FFC000"/>
                </a:solidFill>
              </a:rPr>
              <a:t>change</a:t>
            </a:r>
            <a:r>
              <a:rPr lang="en-US" sz="4800" b="1" dirty="0" smtClean="0"/>
              <a:t> </a:t>
            </a:r>
            <a:endParaRPr lang="en-US" sz="4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3200"/>
            <a:ext cx="8229600" cy="1371600"/>
          </a:xfrm>
        </p:spPr>
        <p:txBody>
          <a:bodyPr>
            <a:normAutofit/>
          </a:bodyPr>
          <a:lstStyle/>
          <a:p>
            <a:pPr algn="ctr">
              <a:buNone/>
            </a:pPr>
            <a:r>
              <a:rPr lang="en-US" sz="4800" b="1" dirty="0" smtClean="0">
                <a:solidFill>
                  <a:srgbClr val="92D050"/>
                </a:solidFill>
              </a:rPr>
              <a:t>follow</a:t>
            </a:r>
            <a:r>
              <a:rPr lang="en-US" sz="4800" b="1" dirty="0" smtClean="0"/>
              <a:t> your </a:t>
            </a:r>
            <a:r>
              <a:rPr lang="en-US" sz="4800" b="1" dirty="0" smtClean="0">
                <a:solidFill>
                  <a:srgbClr val="00B0F0"/>
                </a:solidFill>
              </a:rPr>
              <a:t>passion</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a pace</a:t>
            </a:r>
            <a:endParaRPr lang="en-US" b="1" dirty="0"/>
          </a:p>
        </p:txBody>
      </p:sp>
      <p:grpSp>
        <p:nvGrpSpPr>
          <p:cNvPr id="37" name="Group 36"/>
          <p:cNvGrpSpPr/>
          <p:nvPr/>
        </p:nvGrpSpPr>
        <p:grpSpPr>
          <a:xfrm>
            <a:off x="1447800" y="1676399"/>
            <a:ext cx="6400800" cy="4495801"/>
            <a:chOff x="1600200" y="1524000"/>
            <a:chExt cx="6400800" cy="4495801"/>
          </a:xfrm>
        </p:grpSpPr>
        <p:sp>
          <p:nvSpPr>
            <p:cNvPr id="4" name="Rectangle 3"/>
            <p:cNvSpPr/>
            <p:nvPr/>
          </p:nvSpPr>
          <p:spPr>
            <a:xfrm>
              <a:off x="1600200" y="1524000"/>
              <a:ext cx="6400800" cy="449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600200" y="2209800"/>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286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761999" y="4114801"/>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295400" y="4114801"/>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28800" y="4114801"/>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3622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8956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4290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9624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4958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0292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5562600" y="41148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810000" y="1752600"/>
            <a:ext cx="1676400" cy="523220"/>
          </a:xfrm>
          <a:prstGeom prst="rect">
            <a:avLst/>
          </a:prstGeom>
          <a:noFill/>
          <a:ln>
            <a:noFill/>
          </a:ln>
        </p:spPr>
        <p:txBody>
          <a:bodyPr wrap="square" rtlCol="0">
            <a:spAutoFit/>
          </a:bodyPr>
          <a:lstStyle/>
          <a:p>
            <a:r>
              <a:rPr lang="en-US" sz="2800" b="1" dirty="0" smtClean="0"/>
              <a:t>1 YEAR</a:t>
            </a:r>
            <a:endParaRPr lang="en-US" sz="2800" b="1" dirty="0"/>
          </a:p>
        </p:txBody>
      </p:sp>
      <p:sp>
        <p:nvSpPr>
          <p:cNvPr id="40" name="TextBox 39"/>
          <p:cNvSpPr txBox="1"/>
          <p:nvPr/>
        </p:nvSpPr>
        <p:spPr>
          <a:xfrm>
            <a:off x="1524000" y="2590800"/>
            <a:ext cx="533400" cy="3108543"/>
          </a:xfrm>
          <a:prstGeom prst="rect">
            <a:avLst/>
          </a:prstGeom>
          <a:noFill/>
          <a:ln>
            <a:noFill/>
          </a:ln>
        </p:spPr>
        <p:txBody>
          <a:bodyPr wrap="square" rtlCol="0">
            <a:spAutoFit/>
          </a:bodyPr>
          <a:lstStyle/>
          <a:p>
            <a:r>
              <a:rPr lang="en-US" sz="2800" b="1" dirty="0" smtClean="0"/>
              <a:t>1</a:t>
            </a:r>
          </a:p>
          <a:p>
            <a:endParaRPr lang="en-US" sz="2800" b="1" dirty="0" smtClean="0"/>
          </a:p>
          <a:p>
            <a:r>
              <a:rPr lang="en-US" sz="2800" b="1" dirty="0" smtClean="0"/>
              <a:t>MONTH</a:t>
            </a:r>
            <a:endParaRPr lang="en-US" sz="2800" b="1" dirty="0"/>
          </a:p>
        </p:txBody>
      </p:sp>
      <p:grpSp>
        <p:nvGrpSpPr>
          <p:cNvPr id="69" name="Group 68"/>
          <p:cNvGrpSpPr/>
          <p:nvPr/>
        </p:nvGrpSpPr>
        <p:grpSpPr>
          <a:xfrm>
            <a:off x="3733800" y="4648200"/>
            <a:ext cx="3733800" cy="685800"/>
            <a:chOff x="3733800" y="4648200"/>
            <a:chExt cx="3733800" cy="685800"/>
          </a:xfrm>
        </p:grpSpPr>
        <p:sp>
          <p:nvSpPr>
            <p:cNvPr id="48" name="Snip Diagonal Corner Rectangle 47"/>
            <p:cNvSpPr/>
            <p:nvPr/>
          </p:nvSpPr>
          <p:spPr>
            <a:xfrm>
              <a:off x="3733800" y="4724400"/>
              <a:ext cx="838200" cy="457200"/>
            </a:xfrm>
            <a:prstGeom prst="snip2DiagRect">
              <a:avLst>
                <a:gd name="adj1" fmla="val 0"/>
                <a:gd name="adj2" fmla="val 388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Diagonal Corner Rectangle 48"/>
            <p:cNvSpPr/>
            <p:nvPr/>
          </p:nvSpPr>
          <p:spPr>
            <a:xfrm>
              <a:off x="5410200" y="4648200"/>
              <a:ext cx="838200" cy="457200"/>
            </a:xfrm>
            <a:prstGeom prst="snip2DiagRect">
              <a:avLst>
                <a:gd name="adj1" fmla="val 0"/>
                <a:gd name="adj2" fmla="val 388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Diagonal Corner Rectangle 49"/>
            <p:cNvSpPr/>
            <p:nvPr/>
          </p:nvSpPr>
          <p:spPr>
            <a:xfrm>
              <a:off x="6019800" y="4876800"/>
              <a:ext cx="838200" cy="457200"/>
            </a:xfrm>
            <a:prstGeom prst="snip2DiagRect">
              <a:avLst>
                <a:gd name="adj1" fmla="val 0"/>
                <a:gd name="adj2" fmla="val 388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Diagonal Corner Rectangle 50"/>
            <p:cNvSpPr/>
            <p:nvPr/>
          </p:nvSpPr>
          <p:spPr>
            <a:xfrm>
              <a:off x="6629400" y="4648200"/>
              <a:ext cx="838200" cy="457200"/>
            </a:xfrm>
            <a:prstGeom prst="snip2DiagRect">
              <a:avLst>
                <a:gd name="adj1" fmla="val 0"/>
                <a:gd name="adj2" fmla="val 388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362200" y="5029200"/>
            <a:ext cx="5257800" cy="914400"/>
            <a:chOff x="2362200" y="5029200"/>
            <a:chExt cx="5257800" cy="914400"/>
          </a:xfrm>
        </p:grpSpPr>
        <p:sp>
          <p:nvSpPr>
            <p:cNvPr id="52" name="Teardrop 51"/>
            <p:cNvSpPr/>
            <p:nvPr/>
          </p:nvSpPr>
          <p:spPr>
            <a:xfrm>
              <a:off x="2362200" y="52578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a:off x="3048000" y="50292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ardrop 54"/>
            <p:cNvSpPr/>
            <p:nvPr/>
          </p:nvSpPr>
          <p:spPr>
            <a:xfrm>
              <a:off x="4114800" y="54102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a:off x="4876800" y="53340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a:off x="5638800" y="54864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a:off x="7162800" y="5334000"/>
              <a:ext cx="457200" cy="457200"/>
            </a:xfrm>
            <a:prstGeom prst="teardrop">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667000" y="3429000"/>
            <a:ext cx="4419600" cy="914400"/>
            <a:chOff x="2667000" y="3429000"/>
            <a:chExt cx="4419600" cy="914400"/>
          </a:xfrm>
        </p:grpSpPr>
        <p:sp>
          <p:nvSpPr>
            <p:cNvPr id="46" name="Diamond 45"/>
            <p:cNvSpPr/>
            <p:nvPr/>
          </p:nvSpPr>
          <p:spPr>
            <a:xfrm>
              <a:off x="2667000" y="36576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352800" y="34290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38600" y="37338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572000" y="36576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715000" y="34290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324600" y="3733800"/>
              <a:ext cx="762000" cy="6096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133600" y="2514600"/>
            <a:ext cx="5181600" cy="914400"/>
            <a:chOff x="2133600" y="2514600"/>
            <a:chExt cx="5181600" cy="914400"/>
          </a:xfrm>
        </p:grpSpPr>
        <p:sp>
          <p:nvSpPr>
            <p:cNvPr id="41" name="Rounded Rectangle 40"/>
            <p:cNvSpPr/>
            <p:nvPr/>
          </p:nvSpPr>
          <p:spPr>
            <a:xfrm>
              <a:off x="2438400" y="25908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124200" y="27432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495800" y="25146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81600" y="27432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172200" y="25908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133600" y="29718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191000" y="27432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553200" y="2819400"/>
              <a:ext cx="762000" cy="4572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752600" y="2362200"/>
            <a:ext cx="1828800" cy="381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581400" y="2362200"/>
            <a:ext cx="2819400" cy="381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400800" y="2362200"/>
            <a:ext cx="1447800" cy="381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setting a pace</a:t>
            </a:r>
            <a:endParaRPr lang="en-US" b="1" dirty="0"/>
          </a:p>
        </p:txBody>
      </p:sp>
      <p:grpSp>
        <p:nvGrpSpPr>
          <p:cNvPr id="87" name="Group 86"/>
          <p:cNvGrpSpPr/>
          <p:nvPr/>
        </p:nvGrpSpPr>
        <p:grpSpPr>
          <a:xfrm>
            <a:off x="1295400" y="1676399"/>
            <a:ext cx="6553200" cy="4495801"/>
            <a:chOff x="1295400" y="1676399"/>
            <a:chExt cx="6553200" cy="4495801"/>
          </a:xfrm>
        </p:grpSpPr>
        <p:cxnSp>
          <p:nvCxnSpPr>
            <p:cNvPr id="8" name="Straight Connector 7"/>
            <p:cNvCxnSpPr/>
            <p:nvPr/>
          </p:nvCxnSpPr>
          <p:spPr>
            <a:xfrm rot="5400000" flipH="1" flipV="1">
              <a:off x="-1524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096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2192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288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5146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31242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733799"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433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0291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638799"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95400" y="2667000"/>
              <a:ext cx="533400" cy="3108543"/>
            </a:xfrm>
            <a:prstGeom prst="rect">
              <a:avLst/>
            </a:prstGeom>
            <a:noFill/>
            <a:ln>
              <a:noFill/>
            </a:ln>
          </p:spPr>
          <p:txBody>
            <a:bodyPr wrap="square" rtlCol="0">
              <a:spAutoFit/>
            </a:bodyPr>
            <a:lstStyle/>
            <a:p>
              <a:r>
                <a:rPr lang="en-US" sz="2800" b="1" dirty="0" smtClean="0"/>
                <a:t>1</a:t>
              </a:r>
            </a:p>
            <a:p>
              <a:endParaRPr lang="en-US" sz="2800" b="1" dirty="0" smtClean="0"/>
            </a:p>
            <a:p>
              <a:r>
                <a:rPr lang="en-US" sz="2800" b="1" dirty="0" smtClean="0"/>
                <a:t>MONTH</a:t>
              </a:r>
              <a:endParaRPr lang="en-US" sz="2800" b="1" dirty="0"/>
            </a:p>
          </p:txBody>
        </p:sp>
        <p:sp>
          <p:nvSpPr>
            <p:cNvPr id="67" name="Rectangle 66"/>
            <p:cNvSpPr/>
            <p:nvPr/>
          </p:nvSpPr>
          <p:spPr>
            <a:xfrm>
              <a:off x="1295400" y="1676399"/>
              <a:ext cx="65532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1295400" y="2362200"/>
              <a:ext cx="65532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2286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9144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15240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21336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28194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34290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40385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flipV="1">
              <a:off x="4724399"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53339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352800" y="1752600"/>
              <a:ext cx="2286000" cy="523220"/>
            </a:xfrm>
            <a:prstGeom prst="rect">
              <a:avLst/>
            </a:prstGeom>
            <a:noFill/>
            <a:ln>
              <a:noFill/>
            </a:ln>
          </p:spPr>
          <p:txBody>
            <a:bodyPr wrap="square" rtlCol="0">
              <a:spAutoFit/>
            </a:bodyPr>
            <a:lstStyle/>
            <a:p>
              <a:r>
                <a:rPr lang="en-US" sz="2800" b="1" dirty="0" smtClean="0"/>
                <a:t>20 MONTHS</a:t>
              </a:r>
              <a:endParaRPr lang="en-US" sz="2800" b="1" dirty="0"/>
            </a:p>
          </p:txBody>
        </p:sp>
      </p:grpSp>
      <p:grpSp>
        <p:nvGrpSpPr>
          <p:cNvPr id="88" name="Group 87"/>
          <p:cNvGrpSpPr/>
          <p:nvPr/>
        </p:nvGrpSpPr>
        <p:grpSpPr>
          <a:xfrm>
            <a:off x="1905000" y="2514600"/>
            <a:ext cx="5486400" cy="3429000"/>
            <a:chOff x="1905000" y="2514600"/>
            <a:chExt cx="5486400" cy="3429000"/>
          </a:xfrm>
        </p:grpSpPr>
        <p:grpSp>
          <p:nvGrpSpPr>
            <p:cNvPr id="10" name="Group 66"/>
            <p:cNvGrpSpPr/>
            <p:nvPr/>
          </p:nvGrpSpPr>
          <p:grpSpPr>
            <a:xfrm>
              <a:off x="1905000" y="2514600"/>
              <a:ext cx="5181600" cy="914400"/>
              <a:chOff x="2133600" y="2514600"/>
              <a:chExt cx="5181600" cy="914400"/>
            </a:xfrm>
            <a:solidFill>
              <a:schemeClr val="tx1"/>
            </a:solidFill>
          </p:grpSpPr>
          <p:sp>
            <p:nvSpPr>
              <p:cNvPr id="41" name="Rounded Rectangle 40"/>
              <p:cNvSpPr/>
              <p:nvPr/>
            </p:nvSpPr>
            <p:spPr>
              <a:xfrm>
                <a:off x="2438400" y="2590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1242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495800" y="25146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816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172200" y="2590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133600" y="2971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1910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553200" y="28194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7"/>
            <p:cNvGrpSpPr/>
            <p:nvPr/>
          </p:nvGrpSpPr>
          <p:grpSpPr>
            <a:xfrm>
              <a:off x="2438400" y="3429000"/>
              <a:ext cx="4419600" cy="914400"/>
              <a:chOff x="2667000" y="3429000"/>
              <a:chExt cx="4419600" cy="914400"/>
            </a:xfrm>
            <a:solidFill>
              <a:schemeClr val="tx1"/>
            </a:solidFill>
          </p:grpSpPr>
          <p:sp>
            <p:nvSpPr>
              <p:cNvPr id="46" name="Diamond 45"/>
              <p:cNvSpPr/>
              <p:nvPr/>
            </p:nvSpPr>
            <p:spPr>
              <a:xfrm>
                <a:off x="2667000" y="36576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352800" y="34290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38600" y="37338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572000" y="36576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715000" y="34290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324600" y="37338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8"/>
            <p:cNvGrpSpPr/>
            <p:nvPr/>
          </p:nvGrpSpPr>
          <p:grpSpPr>
            <a:xfrm>
              <a:off x="3505200" y="4648200"/>
              <a:ext cx="3733800" cy="685800"/>
              <a:chOff x="3733800" y="4648200"/>
              <a:chExt cx="3733800" cy="685800"/>
            </a:xfrm>
            <a:solidFill>
              <a:schemeClr val="tx1"/>
            </a:solidFill>
          </p:grpSpPr>
          <p:sp>
            <p:nvSpPr>
              <p:cNvPr id="48" name="Snip Diagonal Corner Rectangle 47"/>
              <p:cNvSpPr/>
              <p:nvPr/>
            </p:nvSpPr>
            <p:spPr>
              <a:xfrm>
                <a:off x="3733800" y="47244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Diagonal Corner Rectangle 48"/>
              <p:cNvSpPr/>
              <p:nvPr/>
            </p:nvSpPr>
            <p:spPr>
              <a:xfrm>
                <a:off x="5410200" y="46482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Diagonal Corner Rectangle 49"/>
              <p:cNvSpPr/>
              <p:nvPr/>
            </p:nvSpPr>
            <p:spPr>
              <a:xfrm>
                <a:off x="6019800" y="48768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Diagonal Corner Rectangle 50"/>
              <p:cNvSpPr/>
              <p:nvPr/>
            </p:nvSpPr>
            <p:spPr>
              <a:xfrm>
                <a:off x="6629400" y="46482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9"/>
            <p:cNvGrpSpPr/>
            <p:nvPr/>
          </p:nvGrpSpPr>
          <p:grpSpPr>
            <a:xfrm>
              <a:off x="2133600" y="5029200"/>
              <a:ext cx="5257800" cy="914400"/>
              <a:chOff x="2362200" y="5029200"/>
              <a:chExt cx="5257800" cy="914400"/>
            </a:xfrm>
            <a:solidFill>
              <a:schemeClr val="tx1"/>
            </a:solidFill>
          </p:grpSpPr>
          <p:sp>
            <p:nvSpPr>
              <p:cNvPr id="52" name="Teardrop 51"/>
              <p:cNvSpPr/>
              <p:nvPr/>
            </p:nvSpPr>
            <p:spPr>
              <a:xfrm>
                <a:off x="2362200" y="52578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a:off x="3048000" y="50292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ardrop 54"/>
              <p:cNvSpPr/>
              <p:nvPr/>
            </p:nvSpPr>
            <p:spPr>
              <a:xfrm>
                <a:off x="4114800" y="54102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a:off x="4876800" y="53340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a:off x="5638800" y="54864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a:off x="7162800" y="53340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3" grpId="0" animBg="1"/>
      <p:bldP spid="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752600" y="2362200"/>
            <a:ext cx="3581400" cy="381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886200" y="2362200"/>
            <a:ext cx="990600" cy="381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334000" y="2362200"/>
            <a:ext cx="1295400" cy="381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667000" y="2362200"/>
            <a:ext cx="609600" cy="381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629400" y="2362200"/>
            <a:ext cx="1219200" cy="381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setting a pace</a:t>
            </a:r>
            <a:endParaRPr lang="en-US" b="1" dirty="0"/>
          </a:p>
        </p:txBody>
      </p:sp>
      <p:cxnSp>
        <p:nvCxnSpPr>
          <p:cNvPr id="8" name="Straight Connector 7"/>
          <p:cNvCxnSpPr/>
          <p:nvPr/>
        </p:nvCxnSpPr>
        <p:spPr>
          <a:xfrm rot="5400000" flipH="1" flipV="1">
            <a:off x="-1524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096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2192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288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5146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31242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733799"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433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0291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638799"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95400" y="2667000"/>
            <a:ext cx="533400" cy="3108543"/>
          </a:xfrm>
          <a:prstGeom prst="rect">
            <a:avLst/>
          </a:prstGeom>
          <a:noFill/>
          <a:ln>
            <a:noFill/>
          </a:ln>
        </p:spPr>
        <p:txBody>
          <a:bodyPr wrap="square" rtlCol="0">
            <a:spAutoFit/>
          </a:bodyPr>
          <a:lstStyle/>
          <a:p>
            <a:r>
              <a:rPr lang="en-US" sz="2800" b="1" dirty="0" smtClean="0"/>
              <a:t>1</a:t>
            </a:r>
          </a:p>
          <a:p>
            <a:endParaRPr lang="en-US" sz="2800" b="1" dirty="0" smtClean="0"/>
          </a:p>
          <a:p>
            <a:r>
              <a:rPr lang="en-US" sz="2800" b="1" dirty="0" smtClean="0"/>
              <a:t>MONTH</a:t>
            </a:r>
            <a:endParaRPr lang="en-US" sz="2800" b="1" dirty="0"/>
          </a:p>
        </p:txBody>
      </p:sp>
      <p:sp>
        <p:nvSpPr>
          <p:cNvPr id="67" name="Rectangle 66"/>
          <p:cNvSpPr/>
          <p:nvPr/>
        </p:nvSpPr>
        <p:spPr>
          <a:xfrm>
            <a:off x="1295400" y="1676399"/>
            <a:ext cx="65532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1295400" y="2362200"/>
            <a:ext cx="65532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2286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9144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15240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21336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2819400"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3429000" y="4267200"/>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40385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4724400" y="4267199"/>
            <a:ext cx="3810000" cy="1"/>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5333999" y="4267199"/>
            <a:ext cx="3810000" cy="0"/>
          </a:xfrm>
          <a:prstGeom prst="line">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66"/>
          <p:cNvGrpSpPr/>
          <p:nvPr/>
        </p:nvGrpSpPr>
        <p:grpSpPr>
          <a:xfrm>
            <a:off x="1905000" y="2514600"/>
            <a:ext cx="5181600" cy="914400"/>
            <a:chOff x="2133600" y="2514600"/>
            <a:chExt cx="5181600" cy="914400"/>
          </a:xfrm>
          <a:solidFill>
            <a:schemeClr val="tx1"/>
          </a:solidFill>
        </p:grpSpPr>
        <p:sp>
          <p:nvSpPr>
            <p:cNvPr id="41" name="Rounded Rectangle 40"/>
            <p:cNvSpPr/>
            <p:nvPr/>
          </p:nvSpPr>
          <p:spPr>
            <a:xfrm>
              <a:off x="2438400" y="2590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1242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495800" y="25146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816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172200" y="2590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133600" y="29718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191000" y="27432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553200" y="2819400"/>
              <a:ext cx="762000" cy="457200"/>
            </a:xfrm>
            <a:prstGeom prst="roundRect">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7"/>
          <p:cNvGrpSpPr/>
          <p:nvPr/>
        </p:nvGrpSpPr>
        <p:grpSpPr>
          <a:xfrm>
            <a:off x="2438400" y="3429000"/>
            <a:ext cx="4419600" cy="914400"/>
            <a:chOff x="2667000" y="3429000"/>
            <a:chExt cx="4419600" cy="914400"/>
          </a:xfrm>
          <a:solidFill>
            <a:schemeClr val="tx1"/>
          </a:solidFill>
        </p:grpSpPr>
        <p:sp>
          <p:nvSpPr>
            <p:cNvPr id="46" name="Diamond 45"/>
            <p:cNvSpPr/>
            <p:nvPr/>
          </p:nvSpPr>
          <p:spPr>
            <a:xfrm>
              <a:off x="2667000" y="36576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352800" y="34290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38600" y="37338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572000" y="36576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715000" y="34290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324600" y="3733800"/>
              <a:ext cx="762000" cy="609600"/>
            </a:xfrm>
            <a:prstGeom prst="diamond">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8"/>
          <p:cNvGrpSpPr/>
          <p:nvPr/>
        </p:nvGrpSpPr>
        <p:grpSpPr>
          <a:xfrm>
            <a:off x="3505200" y="4648200"/>
            <a:ext cx="3733800" cy="685800"/>
            <a:chOff x="3733800" y="4648200"/>
            <a:chExt cx="3733800" cy="685800"/>
          </a:xfrm>
          <a:solidFill>
            <a:schemeClr val="tx1"/>
          </a:solidFill>
        </p:grpSpPr>
        <p:sp>
          <p:nvSpPr>
            <p:cNvPr id="48" name="Snip Diagonal Corner Rectangle 47"/>
            <p:cNvSpPr/>
            <p:nvPr/>
          </p:nvSpPr>
          <p:spPr>
            <a:xfrm>
              <a:off x="3733800" y="47244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Diagonal Corner Rectangle 48"/>
            <p:cNvSpPr/>
            <p:nvPr/>
          </p:nvSpPr>
          <p:spPr>
            <a:xfrm>
              <a:off x="5410200" y="46482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Diagonal Corner Rectangle 49"/>
            <p:cNvSpPr/>
            <p:nvPr/>
          </p:nvSpPr>
          <p:spPr>
            <a:xfrm>
              <a:off x="6019800" y="48768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Diagonal Corner Rectangle 50"/>
            <p:cNvSpPr/>
            <p:nvPr/>
          </p:nvSpPr>
          <p:spPr>
            <a:xfrm>
              <a:off x="6629400" y="4648200"/>
              <a:ext cx="838200" cy="457200"/>
            </a:xfrm>
            <a:prstGeom prst="snip2DiagRect">
              <a:avLst>
                <a:gd name="adj1" fmla="val 0"/>
                <a:gd name="adj2" fmla="val 38889"/>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9"/>
          <p:cNvGrpSpPr/>
          <p:nvPr/>
        </p:nvGrpSpPr>
        <p:grpSpPr>
          <a:xfrm>
            <a:off x="2133600" y="5029200"/>
            <a:ext cx="5257800" cy="914400"/>
            <a:chOff x="2362200" y="5029200"/>
            <a:chExt cx="5257800" cy="914400"/>
          </a:xfrm>
          <a:solidFill>
            <a:schemeClr val="tx1"/>
          </a:solidFill>
        </p:grpSpPr>
        <p:sp>
          <p:nvSpPr>
            <p:cNvPr id="52" name="Teardrop 51"/>
            <p:cNvSpPr/>
            <p:nvPr/>
          </p:nvSpPr>
          <p:spPr>
            <a:xfrm>
              <a:off x="2362200" y="52578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a:off x="3048000" y="50292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ardrop 54"/>
            <p:cNvSpPr/>
            <p:nvPr/>
          </p:nvSpPr>
          <p:spPr>
            <a:xfrm>
              <a:off x="4114800" y="54102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a:off x="4876800" y="53340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a:off x="5638800" y="54864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a:off x="7162800" y="5334000"/>
              <a:ext cx="457200" cy="457200"/>
            </a:xfrm>
            <a:prstGeom prst="teardrop">
              <a:avLst/>
            </a:prstGeom>
            <a:grp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3352800" y="1752600"/>
            <a:ext cx="2286000" cy="523220"/>
          </a:xfrm>
          <a:prstGeom prst="rect">
            <a:avLst/>
          </a:prstGeom>
          <a:noFill/>
          <a:ln>
            <a:noFill/>
          </a:ln>
        </p:spPr>
        <p:txBody>
          <a:bodyPr wrap="square" rtlCol="0">
            <a:spAutoFit/>
          </a:bodyPr>
          <a:lstStyle/>
          <a:p>
            <a:r>
              <a:rPr lang="en-US" sz="2800" b="1" dirty="0" smtClean="0"/>
              <a:t>20 MONTHS</a:t>
            </a:r>
            <a:endParaRPr lang="en-US" sz="2800" b="1" dirty="0"/>
          </a:p>
        </p:txBody>
      </p:sp>
      <p:grpSp>
        <p:nvGrpSpPr>
          <p:cNvPr id="95" name="Group 94"/>
          <p:cNvGrpSpPr/>
          <p:nvPr/>
        </p:nvGrpSpPr>
        <p:grpSpPr>
          <a:xfrm>
            <a:off x="2057400" y="2630269"/>
            <a:ext cx="5257800" cy="3237131"/>
            <a:chOff x="2057400" y="2630269"/>
            <a:chExt cx="5257800" cy="3237131"/>
          </a:xfrm>
        </p:grpSpPr>
        <p:sp>
          <p:nvSpPr>
            <p:cNvPr id="90" name="TextBox 89"/>
            <p:cNvSpPr txBox="1"/>
            <p:nvPr/>
          </p:nvSpPr>
          <p:spPr>
            <a:xfrm>
              <a:off x="2057400" y="2858869"/>
              <a:ext cx="381000"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
          <p:nvSpPr>
            <p:cNvPr id="91" name="TextBox 90"/>
            <p:cNvSpPr txBox="1"/>
            <p:nvPr/>
          </p:nvSpPr>
          <p:spPr>
            <a:xfrm>
              <a:off x="4495800" y="3620869"/>
              <a:ext cx="381000"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
          <p:nvSpPr>
            <p:cNvPr id="92" name="TextBox 91"/>
            <p:cNvSpPr txBox="1"/>
            <p:nvPr/>
          </p:nvSpPr>
          <p:spPr>
            <a:xfrm>
              <a:off x="2971800" y="2630269"/>
              <a:ext cx="381000"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
          <p:nvSpPr>
            <p:cNvPr id="93" name="TextBox 92"/>
            <p:cNvSpPr txBox="1"/>
            <p:nvPr/>
          </p:nvSpPr>
          <p:spPr>
            <a:xfrm>
              <a:off x="5334000" y="4535269"/>
              <a:ext cx="381000"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
          <p:nvSpPr>
            <p:cNvPr id="94" name="TextBox 93"/>
            <p:cNvSpPr txBox="1"/>
            <p:nvPr/>
          </p:nvSpPr>
          <p:spPr>
            <a:xfrm>
              <a:off x="6934200" y="5221069"/>
              <a:ext cx="381000"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9" grpId="0" animBg="1"/>
      <p:bldP spid="80" grpId="0" animBg="1"/>
      <p:bldP spid="83"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you </a:t>
            </a:r>
            <a:r>
              <a:rPr lang="en-US" b="1" dirty="0" smtClean="0">
                <a:solidFill>
                  <a:srgbClr val="FF0000"/>
                </a:solidFill>
              </a:rPr>
              <a:t>experienced?</a:t>
            </a:r>
            <a:endParaRPr lang="en-US" b="1" dirty="0">
              <a:solidFill>
                <a:srgbClr val="FF0000"/>
              </a:solidFill>
            </a:endParaRPr>
          </a:p>
        </p:txBody>
      </p:sp>
      <p:sp>
        <p:nvSpPr>
          <p:cNvPr id="3" name="Content Placeholder 2"/>
          <p:cNvSpPr>
            <a:spLocks noGrp="1"/>
          </p:cNvSpPr>
          <p:nvPr>
            <p:ph idx="1"/>
          </p:nvPr>
        </p:nvSpPr>
        <p:spPr/>
        <p:txBody>
          <a:bodyPr/>
          <a:lstStyle/>
          <a:p>
            <a:pPr>
              <a:buNone/>
            </a:pPr>
            <a:r>
              <a:rPr lang="en-US" b="1" dirty="0" smtClean="0"/>
              <a:t>Raise your hand if you’ve had:</a:t>
            </a:r>
          </a:p>
          <a:p>
            <a:pPr lvl="1"/>
            <a:r>
              <a:rPr lang="en-US" b="1" dirty="0" smtClean="0"/>
              <a:t> </a:t>
            </a:r>
            <a:r>
              <a:rPr lang="en-US" b="1" dirty="0" smtClean="0">
                <a:solidFill>
                  <a:srgbClr val="92D050"/>
                </a:solidFill>
              </a:rPr>
              <a:t>Creative</a:t>
            </a:r>
            <a:r>
              <a:rPr lang="en-US" b="1" dirty="0" smtClean="0"/>
              <a:t> </a:t>
            </a:r>
            <a:r>
              <a:rPr lang="en-US" b="1" dirty="0" smtClean="0">
                <a:solidFill>
                  <a:srgbClr val="92D050"/>
                </a:solidFill>
              </a:rPr>
              <a:t>anxiety</a:t>
            </a:r>
            <a:r>
              <a:rPr lang="en-US" b="1" dirty="0" smtClean="0"/>
              <a:t> about your process</a:t>
            </a:r>
          </a:p>
          <a:p>
            <a:pPr lvl="1"/>
            <a:r>
              <a:rPr lang="en-US" b="1" dirty="0" smtClean="0"/>
              <a:t> Time, Budget or </a:t>
            </a:r>
            <a:r>
              <a:rPr lang="en-US" b="1" dirty="0" smtClean="0">
                <a:solidFill>
                  <a:srgbClr val="00B0F0"/>
                </a:solidFill>
              </a:rPr>
              <a:t>People</a:t>
            </a:r>
            <a:r>
              <a:rPr lang="en-US" b="1" dirty="0" smtClean="0"/>
              <a:t> </a:t>
            </a:r>
            <a:r>
              <a:rPr lang="en-US" b="1" dirty="0" smtClean="0">
                <a:solidFill>
                  <a:srgbClr val="00B0F0"/>
                </a:solidFill>
              </a:rPr>
              <a:t>problems</a:t>
            </a:r>
          </a:p>
          <a:p>
            <a:pPr lvl="1"/>
            <a:r>
              <a:rPr lang="en-US" b="1" dirty="0" smtClean="0"/>
              <a:t> </a:t>
            </a:r>
            <a:r>
              <a:rPr lang="en-US" b="1" dirty="0" smtClean="0">
                <a:solidFill>
                  <a:srgbClr val="FFC000"/>
                </a:solidFill>
              </a:rPr>
              <a:t>Difficulty</a:t>
            </a:r>
            <a:r>
              <a:rPr lang="en-US" b="1" dirty="0" smtClean="0"/>
              <a:t> </a:t>
            </a:r>
            <a:r>
              <a:rPr lang="en-US" b="1" dirty="0" smtClean="0">
                <a:solidFill>
                  <a:srgbClr val="FFC000"/>
                </a:solidFill>
              </a:rPr>
              <a:t>explaining</a:t>
            </a:r>
            <a:r>
              <a:rPr lang="en-US" b="1" dirty="0" smtClean="0"/>
              <a:t> your process/goals   to others (… publishers, funders)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4953000"/>
          </a:xfrm>
        </p:spPr>
        <p:txBody>
          <a:bodyPr>
            <a:normAutofit/>
          </a:bodyPr>
          <a:lstStyle/>
          <a:p>
            <a:pPr algn="ctr">
              <a:buNone/>
            </a:pPr>
            <a:r>
              <a:rPr lang="en-US" sz="9600" b="1" dirty="0" smtClean="0">
                <a:solidFill>
                  <a:srgbClr val="00B0F0"/>
                </a:solidFill>
              </a:rPr>
              <a:t>ESTIMATES</a:t>
            </a:r>
          </a:p>
          <a:p>
            <a:pPr algn="ctr">
              <a:buNone/>
            </a:pPr>
            <a:r>
              <a:rPr lang="en-US" sz="8000" b="1" dirty="0" smtClean="0">
                <a:solidFill>
                  <a:srgbClr val="92D050"/>
                </a:solidFill>
              </a:rPr>
              <a:t>VS</a:t>
            </a:r>
          </a:p>
          <a:p>
            <a:pPr algn="ctr">
              <a:buNone/>
            </a:pPr>
            <a:r>
              <a:rPr lang="en-US" sz="8000" b="1" dirty="0" smtClean="0">
                <a:solidFill>
                  <a:srgbClr val="FF0000"/>
                </a:solidFill>
              </a:rPr>
              <a:t>COMMITMENTS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big board</a:t>
            </a:r>
            <a:endParaRPr lang="en-US" b="1" dirty="0"/>
          </a:p>
        </p:txBody>
      </p:sp>
      <p:sp>
        <p:nvSpPr>
          <p:cNvPr id="67" name="Rectangle 66"/>
          <p:cNvSpPr/>
          <p:nvPr/>
        </p:nvSpPr>
        <p:spPr>
          <a:xfrm>
            <a:off x="1295400" y="1676399"/>
            <a:ext cx="65532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p:cNvGrpSpPr/>
          <p:nvPr/>
        </p:nvGrpSpPr>
        <p:grpSpPr>
          <a:xfrm>
            <a:off x="1600200" y="1371600"/>
            <a:ext cx="6019800" cy="533400"/>
            <a:chOff x="1600200" y="1371600"/>
            <a:chExt cx="6019800" cy="533400"/>
          </a:xfrm>
        </p:grpSpPr>
        <p:sp>
          <p:nvSpPr>
            <p:cNvPr id="68" name="Rectangle 67"/>
            <p:cNvSpPr/>
            <p:nvPr/>
          </p:nvSpPr>
          <p:spPr>
            <a:xfrm>
              <a:off x="16002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9" name="Rectangle 68"/>
            <p:cNvSpPr/>
            <p:nvPr/>
          </p:nvSpPr>
          <p:spPr>
            <a:xfrm>
              <a:off x="2438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0" name="Rectangle 69"/>
            <p:cNvSpPr/>
            <p:nvPr/>
          </p:nvSpPr>
          <p:spPr>
            <a:xfrm>
              <a:off x="3200400" y="13716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1" name="Rectangle 70"/>
            <p:cNvSpPr/>
            <p:nvPr/>
          </p:nvSpPr>
          <p:spPr>
            <a:xfrm>
              <a:off x="3962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2" name="Rectangle 71"/>
            <p:cNvSpPr/>
            <p:nvPr/>
          </p:nvSpPr>
          <p:spPr>
            <a:xfrm>
              <a:off x="4724400" y="13716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3" name="Rectangle 72"/>
            <p:cNvSpPr/>
            <p:nvPr/>
          </p:nvSpPr>
          <p:spPr>
            <a:xfrm>
              <a:off x="5486400" y="15240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4" name="Rectangle 73"/>
            <p:cNvSpPr/>
            <p:nvPr/>
          </p:nvSpPr>
          <p:spPr>
            <a:xfrm>
              <a:off x="6248400" y="15240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5" name="Rectangle 74"/>
            <p:cNvSpPr/>
            <p:nvPr/>
          </p:nvSpPr>
          <p:spPr>
            <a:xfrm>
              <a:off x="7010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97" name="Group 96"/>
          <p:cNvGrpSpPr/>
          <p:nvPr/>
        </p:nvGrpSpPr>
        <p:grpSpPr>
          <a:xfrm>
            <a:off x="5562600" y="2057400"/>
            <a:ext cx="2133600" cy="1600200"/>
            <a:chOff x="5562600" y="2057400"/>
            <a:chExt cx="2133600" cy="1600200"/>
          </a:xfrm>
        </p:grpSpPr>
        <p:sp>
          <p:nvSpPr>
            <p:cNvPr id="78" name="Rectangle 77"/>
            <p:cNvSpPr/>
            <p:nvPr/>
          </p:nvSpPr>
          <p:spPr>
            <a:xfrm>
              <a:off x="6324600" y="2209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0" name="Rectangle 79"/>
            <p:cNvSpPr/>
            <p:nvPr/>
          </p:nvSpPr>
          <p:spPr>
            <a:xfrm>
              <a:off x="5562600" y="20574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1" name="Rectangle 80"/>
            <p:cNvSpPr/>
            <p:nvPr/>
          </p:nvSpPr>
          <p:spPr>
            <a:xfrm>
              <a:off x="5562600" y="2590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2" name="Rectangle 81"/>
            <p:cNvSpPr/>
            <p:nvPr/>
          </p:nvSpPr>
          <p:spPr>
            <a:xfrm>
              <a:off x="7086600" y="21336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3" name="Rectangle 82"/>
            <p:cNvSpPr/>
            <p:nvPr/>
          </p:nvSpPr>
          <p:spPr>
            <a:xfrm>
              <a:off x="7010400" y="27432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4" name="Rectangle 83"/>
            <p:cNvSpPr/>
            <p:nvPr/>
          </p:nvSpPr>
          <p:spPr>
            <a:xfrm>
              <a:off x="7086600" y="32766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grpSp>
      <p:grpSp>
        <p:nvGrpSpPr>
          <p:cNvPr id="98" name="Group 97"/>
          <p:cNvGrpSpPr/>
          <p:nvPr/>
        </p:nvGrpSpPr>
        <p:grpSpPr>
          <a:xfrm>
            <a:off x="3962400" y="1905000"/>
            <a:ext cx="1371600" cy="1752600"/>
            <a:chOff x="3962400" y="1905000"/>
            <a:chExt cx="1371600" cy="1752600"/>
          </a:xfrm>
        </p:grpSpPr>
        <p:sp>
          <p:nvSpPr>
            <p:cNvPr id="79" name="Rectangle 78"/>
            <p:cNvSpPr/>
            <p:nvPr/>
          </p:nvSpPr>
          <p:spPr>
            <a:xfrm>
              <a:off x="3962400" y="21336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5" name="Rectangle 84"/>
            <p:cNvSpPr/>
            <p:nvPr/>
          </p:nvSpPr>
          <p:spPr>
            <a:xfrm>
              <a:off x="4724400" y="19050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6" name="Rectangle 85"/>
            <p:cNvSpPr/>
            <p:nvPr/>
          </p:nvSpPr>
          <p:spPr>
            <a:xfrm>
              <a:off x="3962400" y="26670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7" name="Rectangle 86"/>
            <p:cNvSpPr/>
            <p:nvPr/>
          </p:nvSpPr>
          <p:spPr>
            <a:xfrm>
              <a:off x="4038600" y="32766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8" name="Rectangle 87"/>
            <p:cNvSpPr/>
            <p:nvPr/>
          </p:nvSpPr>
          <p:spPr>
            <a:xfrm>
              <a:off x="4724400" y="24384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99" name="Group 98"/>
          <p:cNvGrpSpPr/>
          <p:nvPr/>
        </p:nvGrpSpPr>
        <p:grpSpPr>
          <a:xfrm>
            <a:off x="1600200" y="1981200"/>
            <a:ext cx="2209800" cy="2209800"/>
            <a:chOff x="1600200" y="1981200"/>
            <a:chExt cx="2209800" cy="2209800"/>
          </a:xfrm>
        </p:grpSpPr>
        <p:sp>
          <p:nvSpPr>
            <p:cNvPr id="77" name="Rectangle 76"/>
            <p:cNvSpPr/>
            <p:nvPr/>
          </p:nvSpPr>
          <p:spPr>
            <a:xfrm>
              <a:off x="1600200" y="21336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89" name="Rectangle 88"/>
            <p:cNvSpPr/>
            <p:nvPr/>
          </p:nvSpPr>
          <p:spPr>
            <a:xfrm>
              <a:off x="2438400" y="19812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0" name="Rectangle 89"/>
            <p:cNvSpPr/>
            <p:nvPr/>
          </p:nvSpPr>
          <p:spPr>
            <a:xfrm>
              <a:off x="1600200" y="26670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1" name="Rectangle 90"/>
            <p:cNvSpPr/>
            <p:nvPr/>
          </p:nvSpPr>
          <p:spPr>
            <a:xfrm>
              <a:off x="1600200" y="32766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2" name="Rectangle 91"/>
            <p:cNvSpPr/>
            <p:nvPr/>
          </p:nvSpPr>
          <p:spPr>
            <a:xfrm>
              <a:off x="2362200" y="25908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3" name="Rectangle 92"/>
            <p:cNvSpPr/>
            <p:nvPr/>
          </p:nvSpPr>
          <p:spPr>
            <a:xfrm>
              <a:off x="3200400" y="20574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4" name="Rectangle 93"/>
            <p:cNvSpPr/>
            <p:nvPr/>
          </p:nvSpPr>
          <p:spPr>
            <a:xfrm>
              <a:off x="3124200" y="25908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5" name="Rectangle 94"/>
            <p:cNvSpPr/>
            <p:nvPr/>
          </p:nvSpPr>
          <p:spPr>
            <a:xfrm>
              <a:off x="2667000" y="32004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96" name="Rectangle 95"/>
            <p:cNvSpPr/>
            <p:nvPr/>
          </p:nvSpPr>
          <p:spPr>
            <a:xfrm>
              <a:off x="1600200" y="38100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big board</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endParaRPr lang="en-US" dirty="0"/>
          </a:p>
        </p:txBody>
      </p:sp>
      <p:sp>
        <p:nvSpPr>
          <p:cNvPr id="4" name="Rectangle 3"/>
          <p:cNvSpPr/>
          <p:nvPr/>
        </p:nvSpPr>
        <p:spPr>
          <a:xfrm>
            <a:off x="1295400" y="1676399"/>
            <a:ext cx="65532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600200" y="1371600"/>
            <a:ext cx="6019800" cy="533400"/>
            <a:chOff x="1600200" y="1371600"/>
            <a:chExt cx="6019800" cy="533400"/>
          </a:xfrm>
        </p:grpSpPr>
        <p:sp>
          <p:nvSpPr>
            <p:cNvPr id="6" name="Rectangle 5"/>
            <p:cNvSpPr/>
            <p:nvPr/>
          </p:nvSpPr>
          <p:spPr>
            <a:xfrm>
              <a:off x="16002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 name="Rectangle 6"/>
            <p:cNvSpPr/>
            <p:nvPr/>
          </p:nvSpPr>
          <p:spPr>
            <a:xfrm>
              <a:off x="2438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 name="Rectangle 7"/>
            <p:cNvSpPr/>
            <p:nvPr/>
          </p:nvSpPr>
          <p:spPr>
            <a:xfrm>
              <a:off x="3200400" y="13716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9" name="Rectangle 8"/>
            <p:cNvSpPr/>
            <p:nvPr/>
          </p:nvSpPr>
          <p:spPr>
            <a:xfrm>
              <a:off x="3962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0" name="Rectangle 9"/>
            <p:cNvSpPr/>
            <p:nvPr/>
          </p:nvSpPr>
          <p:spPr>
            <a:xfrm>
              <a:off x="4724400" y="13716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Rectangle 10"/>
            <p:cNvSpPr/>
            <p:nvPr/>
          </p:nvSpPr>
          <p:spPr>
            <a:xfrm>
              <a:off x="5486400" y="15240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2" name="Rectangle 11"/>
            <p:cNvSpPr/>
            <p:nvPr/>
          </p:nvSpPr>
          <p:spPr>
            <a:xfrm>
              <a:off x="6248400" y="15240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3" name="Rectangle 12"/>
            <p:cNvSpPr/>
            <p:nvPr/>
          </p:nvSpPr>
          <p:spPr>
            <a:xfrm>
              <a:off x="7010400" y="1447800"/>
              <a:ext cx="609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sp>
        <p:nvSpPr>
          <p:cNvPr id="15" name="Rectangle 14"/>
          <p:cNvSpPr/>
          <p:nvPr/>
        </p:nvSpPr>
        <p:spPr>
          <a:xfrm>
            <a:off x="6324600" y="2209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16" name="Rectangle 15"/>
          <p:cNvSpPr/>
          <p:nvPr/>
        </p:nvSpPr>
        <p:spPr>
          <a:xfrm>
            <a:off x="5562600" y="20574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17" name="Rectangle 16"/>
          <p:cNvSpPr/>
          <p:nvPr/>
        </p:nvSpPr>
        <p:spPr>
          <a:xfrm>
            <a:off x="5562600" y="2590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18" name="Rectangle 17"/>
          <p:cNvSpPr/>
          <p:nvPr/>
        </p:nvSpPr>
        <p:spPr>
          <a:xfrm>
            <a:off x="7086600" y="21336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19" name="Rectangle 18"/>
          <p:cNvSpPr/>
          <p:nvPr/>
        </p:nvSpPr>
        <p:spPr>
          <a:xfrm>
            <a:off x="7010400" y="27432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20" name="Rectangle 19"/>
          <p:cNvSpPr/>
          <p:nvPr/>
        </p:nvSpPr>
        <p:spPr>
          <a:xfrm>
            <a:off x="7086600" y="32766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22" name="Rectangle 21"/>
          <p:cNvSpPr/>
          <p:nvPr/>
        </p:nvSpPr>
        <p:spPr>
          <a:xfrm>
            <a:off x="3962400" y="21336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3" name="Rectangle 22"/>
          <p:cNvSpPr/>
          <p:nvPr/>
        </p:nvSpPr>
        <p:spPr>
          <a:xfrm>
            <a:off x="4724400" y="19050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4" name="Rectangle 23"/>
          <p:cNvSpPr/>
          <p:nvPr/>
        </p:nvSpPr>
        <p:spPr>
          <a:xfrm>
            <a:off x="3962400" y="26670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5" name="Rectangle 24"/>
          <p:cNvSpPr/>
          <p:nvPr/>
        </p:nvSpPr>
        <p:spPr>
          <a:xfrm>
            <a:off x="4038600" y="32766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6" name="Rectangle 25"/>
          <p:cNvSpPr/>
          <p:nvPr/>
        </p:nvSpPr>
        <p:spPr>
          <a:xfrm>
            <a:off x="4724400" y="24384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8" name="Rectangle 27"/>
          <p:cNvSpPr/>
          <p:nvPr/>
        </p:nvSpPr>
        <p:spPr>
          <a:xfrm>
            <a:off x="1600200" y="21336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29" name="Rectangle 28"/>
          <p:cNvSpPr/>
          <p:nvPr/>
        </p:nvSpPr>
        <p:spPr>
          <a:xfrm>
            <a:off x="2438400" y="19812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0" name="Rectangle 29"/>
          <p:cNvSpPr/>
          <p:nvPr/>
        </p:nvSpPr>
        <p:spPr>
          <a:xfrm>
            <a:off x="1600200" y="26670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1" name="Rectangle 30"/>
          <p:cNvSpPr/>
          <p:nvPr/>
        </p:nvSpPr>
        <p:spPr>
          <a:xfrm>
            <a:off x="1600200" y="32766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2" name="Rectangle 31"/>
          <p:cNvSpPr/>
          <p:nvPr/>
        </p:nvSpPr>
        <p:spPr>
          <a:xfrm>
            <a:off x="2362200" y="25908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3" name="Rectangle 32"/>
          <p:cNvSpPr/>
          <p:nvPr/>
        </p:nvSpPr>
        <p:spPr>
          <a:xfrm>
            <a:off x="3200400" y="20574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4" name="Rectangle 33"/>
          <p:cNvSpPr/>
          <p:nvPr/>
        </p:nvSpPr>
        <p:spPr>
          <a:xfrm>
            <a:off x="3124200" y="25908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5" name="Rectangle 34"/>
          <p:cNvSpPr/>
          <p:nvPr/>
        </p:nvSpPr>
        <p:spPr>
          <a:xfrm>
            <a:off x="2667000" y="32004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36" name="Rectangle 35"/>
          <p:cNvSpPr/>
          <p:nvPr/>
        </p:nvSpPr>
        <p:spPr>
          <a:xfrm>
            <a:off x="1600200" y="38100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grpSp>
        <p:nvGrpSpPr>
          <p:cNvPr id="80" name="Group 79"/>
          <p:cNvGrpSpPr/>
          <p:nvPr/>
        </p:nvGrpSpPr>
        <p:grpSpPr>
          <a:xfrm>
            <a:off x="1752601" y="1905000"/>
            <a:ext cx="5867398" cy="2209800"/>
            <a:chOff x="1752601" y="1905000"/>
            <a:chExt cx="5867398" cy="2209800"/>
          </a:xfrm>
        </p:grpSpPr>
        <p:sp>
          <p:nvSpPr>
            <p:cNvPr id="70" name="Freeform 69"/>
            <p:cNvSpPr/>
            <p:nvPr/>
          </p:nvSpPr>
          <p:spPr>
            <a:xfrm>
              <a:off x="1752601" y="37338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276600" y="24384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267200" y="32004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715000" y="25146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239000" y="20574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315200" y="26670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667000" y="19050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667000" y="2438400"/>
              <a:ext cx="304799" cy="381000"/>
            </a:xfrm>
            <a:custGeom>
              <a:avLst/>
              <a:gdLst>
                <a:gd name="connsiteX0" fmla="*/ 0 w 290286"/>
                <a:gd name="connsiteY0" fmla="*/ 217714 h 382209"/>
                <a:gd name="connsiteX1" fmla="*/ 101600 w 290286"/>
                <a:gd name="connsiteY1" fmla="*/ 362857 h 382209"/>
                <a:gd name="connsiteX2" fmla="*/ 203200 w 290286"/>
                <a:gd name="connsiteY2" fmla="*/ 101600 h 382209"/>
                <a:gd name="connsiteX3" fmla="*/ 290286 w 290286"/>
                <a:gd name="connsiteY3" fmla="*/ 0 h 382209"/>
              </a:gdLst>
              <a:ahLst/>
              <a:cxnLst>
                <a:cxn ang="0">
                  <a:pos x="connsiteX0" y="connsiteY0"/>
                </a:cxn>
                <a:cxn ang="0">
                  <a:pos x="connsiteX1" y="connsiteY1"/>
                </a:cxn>
                <a:cxn ang="0">
                  <a:pos x="connsiteX2" y="connsiteY2"/>
                </a:cxn>
                <a:cxn ang="0">
                  <a:pos x="connsiteX3" y="connsiteY3"/>
                </a:cxn>
              </a:cxnLst>
              <a:rect l="l" t="t" r="r" b="b"/>
              <a:pathLst>
                <a:path w="290286" h="382209">
                  <a:moveTo>
                    <a:pt x="0" y="217714"/>
                  </a:moveTo>
                  <a:cubicBezTo>
                    <a:pt x="33866" y="299961"/>
                    <a:pt x="67733" y="382209"/>
                    <a:pt x="101600" y="362857"/>
                  </a:cubicBezTo>
                  <a:cubicBezTo>
                    <a:pt x="135467" y="343505"/>
                    <a:pt x="171752" y="162076"/>
                    <a:pt x="203200" y="101600"/>
                  </a:cubicBezTo>
                  <a:cubicBezTo>
                    <a:pt x="234648" y="41124"/>
                    <a:pt x="262467" y="20562"/>
                    <a:pt x="29028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1" name="Rectangle 80"/>
          <p:cNvSpPr/>
          <p:nvPr/>
        </p:nvSpPr>
        <p:spPr>
          <a:xfrm>
            <a:off x="2819400" y="33528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82" name="Rectangle 81"/>
          <p:cNvSpPr/>
          <p:nvPr/>
        </p:nvSpPr>
        <p:spPr>
          <a:xfrm>
            <a:off x="3962400" y="38100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4" name="Rectangle 83"/>
          <p:cNvSpPr/>
          <p:nvPr/>
        </p:nvSpPr>
        <p:spPr>
          <a:xfrm>
            <a:off x="6858000" y="3352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5" name="Rectangle 84"/>
          <p:cNvSpPr/>
          <p:nvPr/>
        </p:nvSpPr>
        <p:spPr>
          <a:xfrm>
            <a:off x="5562600" y="32004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6" name="Rectangle 85"/>
          <p:cNvSpPr/>
          <p:nvPr/>
        </p:nvSpPr>
        <p:spPr>
          <a:xfrm>
            <a:off x="5715000" y="3352800"/>
            <a:ext cx="6096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00B0F0"/>
              </a:solidFill>
            </a:endParaRPr>
          </a:p>
        </p:txBody>
      </p:sp>
      <p:sp>
        <p:nvSpPr>
          <p:cNvPr id="87" name="Rectangle 86"/>
          <p:cNvSpPr/>
          <p:nvPr/>
        </p:nvSpPr>
        <p:spPr>
          <a:xfrm>
            <a:off x="1752600" y="32004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
        <p:nvSpPr>
          <p:cNvPr id="88" name="Rectangle 87"/>
          <p:cNvSpPr/>
          <p:nvPr/>
        </p:nvSpPr>
        <p:spPr>
          <a:xfrm>
            <a:off x="3886200" y="1981200"/>
            <a:ext cx="6096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89" name="Rectangle 88"/>
          <p:cNvSpPr/>
          <p:nvPr/>
        </p:nvSpPr>
        <p:spPr>
          <a:xfrm>
            <a:off x="3124200" y="1905000"/>
            <a:ext cx="6096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5486400"/>
          </a:xfrm>
        </p:spPr>
        <p:txBody>
          <a:bodyPr>
            <a:normAutofit/>
          </a:bodyPr>
          <a:lstStyle/>
          <a:p>
            <a:pPr>
              <a:buNone/>
            </a:pPr>
            <a:r>
              <a:rPr lang="en-US" sz="7200" b="1" dirty="0" smtClean="0">
                <a:solidFill>
                  <a:srgbClr val="FFC000"/>
                </a:solidFill>
              </a:rPr>
              <a:t>PROCESS</a:t>
            </a:r>
            <a:r>
              <a:rPr lang="en-US" sz="7200" dirty="0" smtClean="0"/>
              <a:t>      </a:t>
            </a:r>
          </a:p>
          <a:p>
            <a:pPr>
              <a:buNone/>
            </a:pPr>
            <a:r>
              <a:rPr lang="en-US" sz="7200" b="1" dirty="0" smtClean="0">
                <a:solidFill>
                  <a:srgbClr val="92D050"/>
                </a:solidFill>
              </a:rPr>
              <a:t>OR</a:t>
            </a:r>
            <a:r>
              <a:rPr lang="en-US" sz="7200" dirty="0" smtClean="0"/>
              <a:t> </a:t>
            </a:r>
          </a:p>
          <a:p>
            <a:pPr>
              <a:buNone/>
            </a:pPr>
            <a:r>
              <a:rPr lang="en-US" sz="7200" b="1" dirty="0" smtClean="0">
                <a:solidFill>
                  <a:srgbClr val="FF0000"/>
                </a:solidFill>
              </a:rPr>
              <a:t>STRAIGHTJACKET?</a:t>
            </a:r>
          </a:p>
          <a:p>
            <a:endParaRPr lang="en-US" sz="7200" dirty="0"/>
          </a:p>
        </p:txBody>
      </p:sp>
      <p:sp>
        <p:nvSpPr>
          <p:cNvPr id="5" name="Content Placeholder 2"/>
          <p:cNvSpPr txBox="1">
            <a:spLocks/>
          </p:cNvSpPr>
          <p:nvPr/>
        </p:nvSpPr>
        <p:spPr>
          <a:xfrm>
            <a:off x="0" y="-76200"/>
            <a:ext cx="9144000" cy="57150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smtClean="0">
                <a:ln>
                  <a:noFill/>
                </a:ln>
                <a:solidFill>
                  <a:srgbClr val="92D050"/>
                </a:solidFill>
                <a:effectLst/>
                <a:uLnTx/>
                <a:uFillTx/>
                <a:latin typeface="+mn-lt"/>
                <a:ea typeface="+mn-ea"/>
                <a:cs typeface="+mn-cs"/>
              </a:rPr>
              <a:t>PEOPLE</a:t>
            </a:r>
            <a:r>
              <a:rPr kumimoji="0" lang="en-US" sz="7200" b="0" i="0" u="none" strike="noStrike" kern="1200" cap="none" spc="0" normalizeH="0" noProof="0" dirty="0" smtClean="0">
                <a:ln>
                  <a:noFill/>
                </a:ln>
                <a:solidFill>
                  <a:schemeClr val="tx1"/>
                </a:solidFill>
                <a:effectLst/>
                <a:uLnTx/>
                <a:uFillTx/>
                <a:latin typeface="+mn-lt"/>
                <a:ea typeface="+mn-ea"/>
                <a:cs typeface="+mn-cs"/>
              </a:rPr>
              <a:t> </a:t>
            </a:r>
            <a:r>
              <a:rPr kumimoji="0" lang="en-US" sz="7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7200" b="1" dirty="0" smtClean="0">
                <a:solidFill>
                  <a:srgbClr val="00B0F0"/>
                </a:solidFill>
              </a:rPr>
              <a:t>FOCUSED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xit" presetSubtype="4" fill="hold" grpId="0" nodeType="afterEffect">
                                  <p:stCondLst>
                                    <p:cond delay="0"/>
                                  </p:stCondLst>
                                  <p:childTnLst>
                                    <p:anim calcmode="lin" valueType="num">
                                      <p:cBhvr additive="base">
                                        <p:cTn id="1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p:tgtEl>
                                          <p:spTgt spid="3">
                                            <p:txEl>
                                              <p:pRg st="1" end="1"/>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3">
                                            <p:txEl>
                                              <p:pRg st="1" end="1"/>
                                            </p:txEl>
                                          </p:spTgt>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p:tgtEl>
                                          <p:spTgt spid="3">
                                            <p:txEl>
                                              <p:pRg st="2" end="2"/>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t>do your </a:t>
            </a:r>
            <a:r>
              <a:rPr lang="en-US" b="1" dirty="0" smtClean="0">
                <a:solidFill>
                  <a:srgbClr val="FF0000"/>
                </a:solidFill>
              </a:rPr>
              <a:t>people</a:t>
            </a:r>
            <a:r>
              <a:rPr lang="en-US" b="1" dirty="0" smtClean="0"/>
              <a:t> matter?</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15000"/>
          </a:xfrm>
        </p:spPr>
        <p:txBody>
          <a:bodyPr>
            <a:normAutofit/>
          </a:bodyPr>
          <a:lstStyle/>
          <a:p>
            <a:r>
              <a:rPr lang="en-US" sz="9600" b="1" dirty="0" smtClean="0">
                <a:solidFill>
                  <a:srgbClr val="00B0F0"/>
                </a:solidFill>
              </a:rPr>
              <a:t>1 on</a:t>
            </a:r>
            <a:r>
              <a:rPr lang="en-US" sz="9600" b="1" dirty="0" smtClean="0">
                <a:solidFill>
                  <a:srgbClr val="00B0F0"/>
                </a:solidFill>
              </a:rPr>
              <a:t> 1</a:t>
            </a:r>
            <a:endParaRPr lang="en-US" sz="9600" b="1" dirty="0">
              <a:solidFill>
                <a:srgbClr val="00B0F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t>back to basics</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0-03-04 15.47.25 (1).jpg"/>
          <p:cNvPicPr>
            <a:picLocks noChangeAspect="1"/>
          </p:cNvPicPr>
          <p:nvPr/>
        </p:nvPicPr>
        <p:blipFill>
          <a:blip r:embed="rId3" cstate="print">
            <a:lum bright="30000" contrast="32000"/>
          </a:blip>
          <a:stretch>
            <a:fillRect/>
          </a:stretch>
        </p:blipFill>
        <p:spPr>
          <a:xfrm>
            <a:off x="2019300" y="0"/>
            <a:ext cx="5143500" cy="6858000"/>
          </a:xfrm>
          <a:prstGeom prst="rect">
            <a:avLst/>
          </a:prstGeom>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2438400"/>
          </a:xfrm>
        </p:spPr>
        <p:txBody>
          <a:bodyPr/>
          <a:lstStyle/>
          <a:p>
            <a:pPr algn="ctr">
              <a:buNone/>
            </a:pPr>
            <a:r>
              <a:rPr lang="en-US" sz="5900" b="1" dirty="0" smtClean="0">
                <a:solidFill>
                  <a:srgbClr val="FF0000"/>
                </a:solidFill>
              </a:rPr>
              <a:t>not a zero sum game!!!</a:t>
            </a:r>
          </a:p>
          <a:p>
            <a:pPr algn="ctr">
              <a:buNone/>
            </a:pPr>
            <a:r>
              <a:rPr lang="en-US" sz="3300" b="1" dirty="0" smtClean="0"/>
              <a:t>we are wearing </a:t>
            </a:r>
            <a:r>
              <a:rPr lang="en-US" sz="3300" b="1" dirty="0" smtClean="0">
                <a:solidFill>
                  <a:srgbClr val="92D050"/>
                </a:solidFill>
              </a:rPr>
              <a:t>the same uniform</a:t>
            </a:r>
            <a:r>
              <a:rPr lang="en-US" sz="3300" b="1" dirty="0" smtClean="0"/>
              <a:t>, </a:t>
            </a:r>
            <a:r>
              <a:rPr lang="en-US" sz="3300" b="1" dirty="0" smtClean="0">
                <a:solidFill>
                  <a:srgbClr val="FFC000"/>
                </a:solidFill>
              </a:rPr>
              <a:t>stupid</a:t>
            </a:r>
            <a:r>
              <a:rPr lang="en-US" sz="3300" b="1" dirty="0" smtClean="0"/>
              <a:t>!</a:t>
            </a:r>
            <a:endParaRPr lang="en-US" sz="33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3352800"/>
          </a:xfrm>
        </p:spPr>
        <p:txBody>
          <a:bodyPr/>
          <a:lstStyle/>
          <a:p>
            <a:pPr>
              <a:buNone/>
            </a:pPr>
            <a:r>
              <a:rPr lang="en-US" b="1" dirty="0" smtClean="0"/>
              <a:t>"We call a task </a:t>
            </a:r>
            <a:r>
              <a:rPr lang="en-US" b="1" dirty="0" smtClean="0">
                <a:solidFill>
                  <a:srgbClr val="92D050"/>
                </a:solidFill>
              </a:rPr>
              <a:t>'easy</a:t>
            </a:r>
            <a:r>
              <a:rPr lang="en-US" b="1" dirty="0" smtClean="0"/>
              <a:t>' in one of three cases: </a:t>
            </a:r>
          </a:p>
          <a:p>
            <a:pPr>
              <a:buNone/>
            </a:pPr>
            <a:r>
              <a:rPr lang="en-US" b="1" dirty="0" smtClean="0"/>
              <a:t>      we </a:t>
            </a:r>
            <a:r>
              <a:rPr lang="en-US" b="1" dirty="0" smtClean="0">
                <a:solidFill>
                  <a:srgbClr val="FFC000"/>
                </a:solidFill>
              </a:rPr>
              <a:t>really</a:t>
            </a:r>
            <a:r>
              <a:rPr lang="en-US" b="1" dirty="0" smtClean="0"/>
              <a:t> want it,</a:t>
            </a:r>
          </a:p>
          <a:p>
            <a:pPr>
              <a:buNone/>
            </a:pPr>
            <a:r>
              <a:rPr lang="en-US" b="1" dirty="0" smtClean="0"/>
              <a:t>      we have </a:t>
            </a:r>
            <a:r>
              <a:rPr lang="en-US" b="1" dirty="0" smtClean="0">
                <a:solidFill>
                  <a:srgbClr val="00B0F0"/>
                </a:solidFill>
              </a:rPr>
              <a:t>no idea </a:t>
            </a:r>
            <a:r>
              <a:rPr lang="en-US" b="1" dirty="0" smtClean="0"/>
              <a:t>what it entails, </a:t>
            </a:r>
          </a:p>
          <a:p>
            <a:pPr>
              <a:buNone/>
            </a:pPr>
            <a:r>
              <a:rPr lang="en-US" b="1" dirty="0" smtClean="0"/>
              <a:t> … or we don't have to do it </a:t>
            </a:r>
            <a:r>
              <a:rPr lang="en-US" b="1" dirty="0" smtClean="0">
                <a:solidFill>
                  <a:srgbClr val="FF0000"/>
                </a:solidFill>
              </a:rPr>
              <a:t>ourselves</a:t>
            </a:r>
            <a:r>
              <a:rPr lang="en-US" b="1" dirty="0" smtClean="0"/>
              <a:t>."</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shared</a:t>
            </a:r>
            <a:r>
              <a:rPr lang="en-US" b="1" dirty="0" smtClean="0"/>
              <a:t> experience</a:t>
            </a:r>
            <a:endParaRPr lang="en-US" b="1" dirty="0"/>
          </a:p>
        </p:txBody>
      </p:sp>
      <p:sp>
        <p:nvSpPr>
          <p:cNvPr id="3" name="Content Placeholder 2"/>
          <p:cNvSpPr>
            <a:spLocks noGrp="1"/>
          </p:cNvSpPr>
          <p:nvPr>
            <p:ph idx="1"/>
          </p:nvPr>
        </p:nvSpPr>
        <p:spPr/>
        <p:txBody>
          <a:bodyPr/>
          <a:lstStyle/>
          <a:p>
            <a:pPr>
              <a:buNone/>
            </a:pPr>
            <a:r>
              <a:rPr lang="en-US" b="1" dirty="0" smtClean="0"/>
              <a:t>Good News: </a:t>
            </a:r>
          </a:p>
          <a:p>
            <a:pPr>
              <a:buNone/>
            </a:pPr>
            <a:r>
              <a:rPr lang="en-US" b="1" i="1" dirty="0" smtClean="0"/>
              <a:t>	</a:t>
            </a:r>
            <a:r>
              <a:rPr lang="en-US" b="1" i="1" dirty="0" smtClean="0">
                <a:solidFill>
                  <a:srgbClr val="FFC000"/>
                </a:solidFill>
              </a:rPr>
              <a:t>You’re not alone</a:t>
            </a:r>
          </a:p>
          <a:p>
            <a:pPr lvl="1"/>
            <a:r>
              <a:rPr lang="en-US" b="1" dirty="0" smtClean="0"/>
              <a:t> Iterative dev processes are </a:t>
            </a:r>
            <a:r>
              <a:rPr lang="en-US" b="1" dirty="0" smtClean="0">
                <a:solidFill>
                  <a:srgbClr val="FF0000"/>
                </a:solidFill>
              </a:rPr>
              <a:t>hard!</a:t>
            </a:r>
          </a:p>
          <a:p>
            <a:pPr lvl="1">
              <a:buNone/>
            </a:pPr>
            <a:endParaRPr lang="en-US" b="1" dirty="0" smtClean="0"/>
          </a:p>
          <a:p>
            <a:pPr>
              <a:buNone/>
            </a:pPr>
            <a:r>
              <a:rPr lang="en-US" b="1" dirty="0" smtClean="0"/>
              <a:t>Bad News:</a:t>
            </a:r>
          </a:p>
          <a:p>
            <a:pPr>
              <a:buNone/>
            </a:pPr>
            <a:r>
              <a:rPr lang="en-US" b="1" dirty="0" smtClean="0"/>
              <a:t>	</a:t>
            </a:r>
            <a:r>
              <a:rPr lang="en-US" b="1" i="1" dirty="0" smtClean="0">
                <a:solidFill>
                  <a:srgbClr val="FFC000"/>
                </a:solidFill>
              </a:rPr>
              <a:t>It won’t go away</a:t>
            </a:r>
          </a:p>
          <a:p>
            <a:pPr lvl="1"/>
            <a:r>
              <a:rPr lang="en-US" b="1" dirty="0" smtClean="0"/>
              <a:t> Iterative dev processes are </a:t>
            </a:r>
            <a:r>
              <a:rPr lang="en-US" b="1" dirty="0" smtClean="0">
                <a:solidFill>
                  <a:srgbClr val="92D050"/>
                </a:solidFill>
              </a:rPr>
              <a:t>fundamental!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iteration is </a:t>
            </a:r>
            <a:r>
              <a:rPr lang="en-US" b="1" dirty="0" smtClean="0">
                <a:solidFill>
                  <a:srgbClr val="92D050"/>
                </a:solidFill>
              </a:rPr>
              <a:t>expensive</a:t>
            </a:r>
            <a:endParaRPr lang="en-US" b="1" dirty="0">
              <a:solidFill>
                <a:srgbClr val="92D050"/>
              </a:solidFill>
            </a:endParaRPr>
          </a:p>
        </p:txBody>
      </p:sp>
      <p:sp>
        <p:nvSpPr>
          <p:cNvPr id="3" name="Content Placeholder 2"/>
          <p:cNvSpPr>
            <a:spLocks noGrp="1"/>
          </p:cNvSpPr>
          <p:nvPr>
            <p:ph idx="1"/>
          </p:nvPr>
        </p:nvSpPr>
        <p:spPr/>
        <p:txBody>
          <a:bodyPr/>
          <a:lstStyle/>
          <a:p>
            <a:pPr>
              <a:buNone/>
            </a:pPr>
            <a:r>
              <a:rPr lang="en-US" b="1" dirty="0" smtClean="0"/>
              <a:t>You will </a:t>
            </a:r>
            <a:r>
              <a:rPr lang="en-US" b="1" dirty="0" smtClean="0">
                <a:solidFill>
                  <a:srgbClr val="00B0F0"/>
                </a:solidFill>
              </a:rPr>
              <a:t>chuck</a:t>
            </a:r>
            <a:r>
              <a:rPr lang="en-US" b="1" dirty="0" smtClean="0"/>
              <a:t> stuff </a:t>
            </a:r>
          </a:p>
          <a:p>
            <a:pPr>
              <a:buNone/>
            </a:pPr>
            <a:r>
              <a:rPr lang="en-US" b="1" dirty="0" smtClean="0"/>
              <a:t>You will wander in search of </a:t>
            </a:r>
            <a:r>
              <a:rPr lang="en-US" b="1" dirty="0" smtClean="0">
                <a:solidFill>
                  <a:srgbClr val="FF0000"/>
                </a:solidFill>
              </a:rPr>
              <a:t>truth</a:t>
            </a:r>
          </a:p>
          <a:p>
            <a:pPr>
              <a:buNone/>
            </a:pPr>
            <a:r>
              <a:rPr lang="en-US" b="1" dirty="0" smtClean="0"/>
              <a:t>You will have to </a:t>
            </a:r>
            <a:r>
              <a:rPr lang="en-US" b="1" dirty="0" smtClean="0">
                <a:solidFill>
                  <a:srgbClr val="FFC000"/>
                </a:solidFill>
              </a:rPr>
              <a:t>explain </a:t>
            </a:r>
            <a:r>
              <a:rPr lang="en-US" b="1" dirty="0" smtClean="0"/>
              <a:t>this behavior!</a:t>
            </a:r>
          </a:p>
          <a:p>
            <a:endParaRPr lang="en-US" b="1" dirty="0" smtClean="0"/>
          </a:p>
          <a:p>
            <a:endParaRPr lang="en-US" b="1" dirty="0" smtClean="0"/>
          </a:p>
          <a:p>
            <a:pPr algn="r">
              <a:buNone/>
            </a:pPr>
            <a:r>
              <a:rPr lang="en-US" b="1" dirty="0" smtClean="0"/>
              <a:t>YOU </a:t>
            </a:r>
            <a:r>
              <a:rPr lang="en-US" b="1" i="1" dirty="0" smtClean="0"/>
              <a:t>CAN</a:t>
            </a:r>
            <a:r>
              <a:rPr lang="en-US" b="1" dirty="0" smtClean="0"/>
              <a:t> ENJOY THIS!</a:t>
            </a:r>
          </a:p>
          <a:p>
            <a:pPr lvl="1">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n-US" b="1" dirty="0" smtClean="0"/>
              <a:t>sometimes there are </a:t>
            </a:r>
            <a:r>
              <a:rPr lang="en-US" b="1" dirty="0" smtClean="0">
                <a:solidFill>
                  <a:srgbClr val="FFC000"/>
                </a:solidFill>
              </a:rPr>
              <a:t>other</a:t>
            </a:r>
            <a:r>
              <a:rPr lang="en-US" b="1" dirty="0" smtClean="0"/>
              <a:t> people...</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you have to be </a:t>
            </a:r>
            <a:r>
              <a:rPr lang="en-US" b="1" dirty="0" smtClean="0">
                <a:solidFill>
                  <a:srgbClr val="00B0F0"/>
                </a:solidFill>
              </a:rPr>
              <a:t>upfront</a:t>
            </a:r>
            <a:r>
              <a:rPr lang="en-US" b="1" dirty="0" smtClean="0"/>
              <a:t> about your process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you have to be </a:t>
            </a:r>
            <a:r>
              <a:rPr lang="en-US" b="1" dirty="0" smtClean="0">
                <a:solidFill>
                  <a:srgbClr val="00B0F0"/>
                </a:solidFill>
              </a:rPr>
              <a:t>upfront</a:t>
            </a:r>
            <a:r>
              <a:rPr lang="en-US" b="1" dirty="0" smtClean="0"/>
              <a:t> about your process</a:t>
            </a:r>
          </a:p>
          <a:p>
            <a:pPr>
              <a:buNone/>
            </a:pPr>
            <a:r>
              <a:rPr lang="en-US" b="1" dirty="0" smtClean="0"/>
              <a:t>maintain </a:t>
            </a:r>
            <a:r>
              <a:rPr lang="en-US" b="1" dirty="0" smtClean="0">
                <a:solidFill>
                  <a:srgbClr val="FFC000"/>
                </a:solidFill>
              </a:rPr>
              <a:t>honesty</a:t>
            </a:r>
            <a:r>
              <a:rPr lang="en-US" b="1" dirty="0" smtClean="0">
                <a:solidFill>
                  <a:srgbClr val="FFFF00"/>
                </a:solidFill>
              </a:rPr>
              <a:t> </a:t>
            </a:r>
            <a:r>
              <a:rPr lang="en-US" b="1" dirty="0" smtClean="0"/>
              <a:t>and </a:t>
            </a:r>
            <a:r>
              <a:rPr lang="en-US" b="1" dirty="0" smtClean="0">
                <a:solidFill>
                  <a:srgbClr val="FFC000"/>
                </a:solidFill>
              </a:rPr>
              <a:t>open communication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you have to be </a:t>
            </a:r>
            <a:r>
              <a:rPr lang="en-US" b="1" dirty="0" smtClean="0">
                <a:solidFill>
                  <a:srgbClr val="00B0F0"/>
                </a:solidFill>
              </a:rPr>
              <a:t>upfront</a:t>
            </a:r>
            <a:r>
              <a:rPr lang="en-US" b="1" dirty="0" smtClean="0"/>
              <a:t> about your process</a:t>
            </a:r>
          </a:p>
          <a:p>
            <a:pPr>
              <a:buNone/>
            </a:pPr>
            <a:r>
              <a:rPr lang="en-US" b="1" dirty="0" smtClean="0"/>
              <a:t>maintain </a:t>
            </a:r>
            <a:r>
              <a:rPr lang="en-US" b="1" dirty="0" smtClean="0">
                <a:solidFill>
                  <a:srgbClr val="FFC000"/>
                </a:solidFill>
              </a:rPr>
              <a:t>honesty</a:t>
            </a:r>
            <a:r>
              <a:rPr lang="en-US" b="1" dirty="0" smtClean="0">
                <a:solidFill>
                  <a:srgbClr val="FFFF00"/>
                </a:solidFill>
              </a:rPr>
              <a:t> </a:t>
            </a:r>
            <a:r>
              <a:rPr lang="en-US" b="1" dirty="0" smtClean="0"/>
              <a:t>and </a:t>
            </a:r>
            <a:r>
              <a:rPr lang="en-US" b="1" dirty="0" smtClean="0">
                <a:solidFill>
                  <a:srgbClr val="FFC000"/>
                </a:solidFill>
              </a:rPr>
              <a:t>open communication</a:t>
            </a:r>
          </a:p>
          <a:p>
            <a:pPr>
              <a:buNone/>
            </a:pPr>
            <a:r>
              <a:rPr lang="en-US" b="1" dirty="0" smtClean="0"/>
              <a:t>commitments are not </a:t>
            </a:r>
            <a:r>
              <a:rPr lang="en-US" b="1" dirty="0" smtClean="0">
                <a:solidFill>
                  <a:srgbClr val="92D050"/>
                </a:solidFill>
              </a:rPr>
              <a:t>estimates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you have to be </a:t>
            </a:r>
            <a:r>
              <a:rPr lang="en-US" b="1" dirty="0" smtClean="0">
                <a:solidFill>
                  <a:srgbClr val="00B0F0"/>
                </a:solidFill>
              </a:rPr>
              <a:t>upfront</a:t>
            </a:r>
            <a:r>
              <a:rPr lang="en-US" b="1" dirty="0" smtClean="0"/>
              <a:t> about your process</a:t>
            </a:r>
          </a:p>
          <a:p>
            <a:pPr>
              <a:buNone/>
            </a:pPr>
            <a:r>
              <a:rPr lang="en-US" b="1" dirty="0" smtClean="0"/>
              <a:t>maintain </a:t>
            </a:r>
            <a:r>
              <a:rPr lang="en-US" b="1" dirty="0" smtClean="0">
                <a:solidFill>
                  <a:srgbClr val="FFC000"/>
                </a:solidFill>
              </a:rPr>
              <a:t>honesty</a:t>
            </a:r>
            <a:r>
              <a:rPr lang="en-US" b="1" dirty="0" smtClean="0">
                <a:solidFill>
                  <a:srgbClr val="FFFF00"/>
                </a:solidFill>
              </a:rPr>
              <a:t> </a:t>
            </a:r>
            <a:r>
              <a:rPr lang="en-US" b="1" dirty="0" smtClean="0"/>
              <a:t>and </a:t>
            </a:r>
            <a:r>
              <a:rPr lang="en-US" b="1" dirty="0" smtClean="0">
                <a:solidFill>
                  <a:srgbClr val="FFC000"/>
                </a:solidFill>
              </a:rPr>
              <a:t>open communication</a:t>
            </a:r>
          </a:p>
          <a:p>
            <a:pPr>
              <a:buNone/>
            </a:pPr>
            <a:r>
              <a:rPr lang="en-US" b="1" dirty="0" smtClean="0"/>
              <a:t>commitments are not </a:t>
            </a:r>
            <a:r>
              <a:rPr lang="en-US" b="1" dirty="0" smtClean="0">
                <a:solidFill>
                  <a:srgbClr val="92D050"/>
                </a:solidFill>
              </a:rPr>
              <a:t>estimates</a:t>
            </a:r>
          </a:p>
          <a:p>
            <a:pPr>
              <a:buNone/>
            </a:pPr>
            <a:r>
              <a:rPr lang="en-US" b="1" dirty="0" smtClean="0"/>
              <a:t>contract has to </a:t>
            </a:r>
            <a:r>
              <a:rPr lang="en-US" b="1" dirty="0" smtClean="0">
                <a:solidFill>
                  <a:srgbClr val="FF0000"/>
                </a:solidFill>
              </a:rPr>
              <a:t>based on your process</a:t>
            </a:r>
            <a:r>
              <a:rPr lang="en-US" b="1" dirty="0" smtClean="0"/>
              <a:t>, not your product</a:t>
            </a:r>
          </a:p>
          <a:p>
            <a:pPr>
              <a:buNone/>
            </a:pPr>
            <a:endParaRPr lang="en-US" b="1" dirty="0" smtClean="0">
              <a:solidFill>
                <a:srgbClr val="00BA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1828800"/>
          </a:xfrm>
        </p:spPr>
        <p:txBody>
          <a:bodyPr>
            <a:normAutofit/>
          </a:bodyPr>
          <a:lstStyle/>
          <a:p>
            <a:pPr algn="ctr">
              <a:buNone/>
            </a:pPr>
            <a:r>
              <a:rPr lang="en-US" sz="3700" b="1" dirty="0" smtClean="0"/>
              <a:t>have the </a:t>
            </a:r>
            <a:r>
              <a:rPr lang="en-US" sz="3700" b="1" dirty="0" smtClean="0">
                <a:solidFill>
                  <a:srgbClr val="FF0000"/>
                </a:solidFill>
              </a:rPr>
              <a:t>difficult conversations</a:t>
            </a:r>
            <a:endParaRPr lang="en-US" sz="3700"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03237"/>
            <a:ext cx="8991600" cy="5897563"/>
          </a:xfrm>
        </p:spPr>
        <p:txBody>
          <a:bodyPr>
            <a:normAutofit lnSpcReduction="10000"/>
          </a:bodyPr>
          <a:lstStyle/>
          <a:p>
            <a:pPr>
              <a:buNone/>
            </a:pPr>
            <a:r>
              <a:rPr lang="en-US" sz="6600" b="1" dirty="0" smtClean="0"/>
              <a:t>“</a:t>
            </a:r>
            <a:r>
              <a:rPr lang="en-US" sz="6600" b="1" dirty="0" smtClean="0">
                <a:solidFill>
                  <a:srgbClr val="92D050"/>
                </a:solidFill>
              </a:rPr>
              <a:t>most</a:t>
            </a:r>
            <a:r>
              <a:rPr lang="en-US" sz="6600" b="1" dirty="0" smtClean="0"/>
              <a:t> </a:t>
            </a:r>
          </a:p>
          <a:p>
            <a:pPr>
              <a:buNone/>
            </a:pPr>
            <a:r>
              <a:rPr lang="en-US" sz="6600" b="1" dirty="0" smtClean="0"/>
              <a:t>  game developers </a:t>
            </a:r>
          </a:p>
          <a:p>
            <a:pPr>
              <a:buNone/>
            </a:pPr>
            <a:r>
              <a:rPr lang="en-US" sz="6600" b="1" dirty="0" smtClean="0">
                <a:solidFill>
                  <a:srgbClr val="FFC000"/>
                </a:solidFill>
              </a:rPr>
              <a:t>  burn</a:t>
            </a:r>
            <a:r>
              <a:rPr lang="en-US" sz="6600" b="1" dirty="0" smtClean="0"/>
              <a:t> out </a:t>
            </a:r>
          </a:p>
          <a:p>
            <a:pPr>
              <a:buNone/>
            </a:pPr>
            <a:r>
              <a:rPr lang="en-US" sz="6600" b="1" dirty="0" smtClean="0"/>
              <a:t>  within </a:t>
            </a:r>
            <a:r>
              <a:rPr lang="en-US" sz="6600" b="1" dirty="0" smtClean="0">
                <a:solidFill>
                  <a:srgbClr val="00B0F0"/>
                </a:solidFill>
              </a:rPr>
              <a:t>5 years </a:t>
            </a:r>
            <a:r>
              <a:rPr lang="en-US" sz="6600" b="1" dirty="0" smtClean="0"/>
              <a:t>of </a:t>
            </a:r>
          </a:p>
          <a:p>
            <a:pPr>
              <a:buNone/>
            </a:pPr>
            <a:r>
              <a:rPr lang="en-US" sz="6600" b="1" dirty="0" smtClean="0"/>
              <a:t>  entering  the </a:t>
            </a:r>
            <a:r>
              <a:rPr lang="en-US" sz="6600" b="1" dirty="0" smtClean="0">
                <a:solidFill>
                  <a:srgbClr val="FF0000"/>
                </a:solidFill>
              </a:rPr>
              <a:t>industry</a:t>
            </a:r>
            <a:r>
              <a:rPr lang="en-US" sz="6600" b="1" dirty="0" smtClean="0"/>
              <a:t>”</a:t>
            </a:r>
            <a:endParaRPr lang="en-US" sz="66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821363"/>
          </a:xfrm>
        </p:spPr>
        <p:txBody>
          <a:bodyPr>
            <a:normAutofit/>
          </a:bodyPr>
          <a:lstStyle/>
          <a:p>
            <a:pPr>
              <a:buNone/>
            </a:pPr>
            <a:r>
              <a:rPr lang="en-US" sz="6000" b="1" dirty="0" smtClean="0"/>
              <a:t>BE </a:t>
            </a:r>
            <a:r>
              <a:rPr lang="en-US" sz="6000" b="1" dirty="0" smtClean="0">
                <a:solidFill>
                  <a:srgbClr val="FFC000"/>
                </a:solidFill>
              </a:rPr>
              <a:t>HONEST</a:t>
            </a:r>
          </a:p>
          <a:p>
            <a:pPr>
              <a:buNone/>
            </a:pPr>
            <a:r>
              <a:rPr lang="en-US" sz="6000" b="1" dirty="0" smtClean="0"/>
              <a:t>WANDERING IS </a:t>
            </a:r>
            <a:r>
              <a:rPr lang="en-US" sz="6000" b="1" dirty="0" smtClean="0">
                <a:solidFill>
                  <a:srgbClr val="92D050"/>
                </a:solidFill>
              </a:rPr>
              <a:t>OK</a:t>
            </a:r>
          </a:p>
          <a:p>
            <a:pPr>
              <a:buNone/>
            </a:pPr>
            <a:r>
              <a:rPr lang="en-US" sz="6000" b="1" dirty="0" smtClean="0"/>
              <a:t>IN EVERY </a:t>
            </a:r>
            <a:r>
              <a:rPr lang="en-US" sz="6000" b="1" dirty="0" smtClean="0">
                <a:solidFill>
                  <a:srgbClr val="00B0F0"/>
                </a:solidFill>
              </a:rPr>
              <a:t>ROLE</a:t>
            </a:r>
            <a:endParaRPr lang="en-US" sz="6000" b="1" dirty="0" smtClean="0"/>
          </a:p>
          <a:p>
            <a:pPr>
              <a:buNone/>
            </a:pPr>
            <a:r>
              <a:rPr lang="en-US" sz="6000" b="1" dirty="0" smtClean="0"/>
              <a:t>ON EVERY </a:t>
            </a:r>
            <a:r>
              <a:rPr lang="en-US" sz="6000" b="1" dirty="0" smtClean="0">
                <a:solidFill>
                  <a:srgbClr val="FF0000"/>
                </a:solidFill>
              </a:rPr>
              <a:t>PROJECT</a:t>
            </a:r>
          </a:p>
          <a:p>
            <a:pPr>
              <a:buNone/>
            </a:pPr>
            <a:r>
              <a:rPr lang="en-US" sz="6000" b="1" dirty="0" smtClean="0"/>
              <a:t>UNTIL YOU DIE</a:t>
            </a:r>
            <a:endParaRPr lang="en-US" sz="6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981200" y="838200"/>
            <a:ext cx="5105400" cy="4495800"/>
          </a:xfrm>
          <a:prstGeom prst="triangle">
            <a:avLst>
              <a:gd name="adj" fmla="val 50000"/>
            </a:avLst>
          </a:prstGeom>
          <a:noFill/>
          <a:ln w="38100">
            <a:solidFill>
              <a:schemeClr val="tx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143000"/>
            <a:ext cx="8229600" cy="5029200"/>
          </a:xfrm>
        </p:spPr>
        <p:txBody>
          <a:bodyPr/>
          <a:lstStyle/>
          <a:p>
            <a:pPr algn="ctr">
              <a:buNone/>
            </a:pPr>
            <a:r>
              <a:rPr lang="en-US" b="1" dirty="0" smtClean="0">
                <a:solidFill>
                  <a:srgbClr val="FFC000"/>
                </a:solidFill>
              </a:rPr>
              <a:t>DIARY</a:t>
            </a:r>
          </a:p>
          <a:p>
            <a:pPr algn="ctr">
              <a:buNone/>
            </a:pPr>
            <a:endParaRPr lang="en-US" b="1" dirty="0" smtClean="0"/>
          </a:p>
          <a:p>
            <a:pPr algn="ctr">
              <a:buNone/>
            </a:pPr>
            <a:r>
              <a:rPr lang="en-US" b="1" dirty="0" smtClean="0">
                <a:solidFill>
                  <a:srgbClr val="92D050"/>
                </a:solidFill>
              </a:rPr>
              <a:t>PLAYTESTS</a:t>
            </a:r>
          </a:p>
          <a:p>
            <a:pPr algn="ctr">
              <a:buNone/>
            </a:pPr>
            <a:endParaRPr lang="en-US" b="1" dirty="0" smtClean="0"/>
          </a:p>
          <a:p>
            <a:pPr algn="ctr">
              <a:buNone/>
            </a:pPr>
            <a:r>
              <a:rPr lang="en-US" b="1" dirty="0" smtClean="0">
                <a:solidFill>
                  <a:srgbClr val="00B0F0"/>
                </a:solidFill>
              </a:rPr>
              <a:t>THE BIG LIST/BOARD</a:t>
            </a:r>
          </a:p>
          <a:p>
            <a:pPr algn="ctr">
              <a:buNone/>
            </a:pPr>
            <a:endParaRPr lang="en-US" b="1" dirty="0" smtClean="0"/>
          </a:p>
          <a:p>
            <a:pPr algn="ctr">
              <a:buNone/>
            </a:pPr>
            <a:r>
              <a:rPr lang="en-US" b="1" dirty="0" smtClean="0">
                <a:solidFill>
                  <a:srgbClr val="FF0000"/>
                </a:solidFill>
              </a:rPr>
              <a:t>MUTUAL RESPECT &amp; TRUST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iteration is </a:t>
            </a:r>
            <a:r>
              <a:rPr lang="en-US" b="1" dirty="0" smtClean="0">
                <a:solidFill>
                  <a:srgbClr val="92D050"/>
                </a:solidFill>
              </a:rPr>
              <a:t>expensive</a:t>
            </a:r>
            <a:endParaRPr lang="en-US" b="1" dirty="0">
              <a:solidFill>
                <a:srgbClr val="92D050"/>
              </a:solidFill>
            </a:endParaRPr>
          </a:p>
        </p:txBody>
      </p:sp>
      <p:sp>
        <p:nvSpPr>
          <p:cNvPr id="3" name="Content Placeholder 2"/>
          <p:cNvSpPr>
            <a:spLocks noGrp="1"/>
          </p:cNvSpPr>
          <p:nvPr>
            <p:ph idx="1"/>
          </p:nvPr>
        </p:nvSpPr>
        <p:spPr/>
        <p:txBody>
          <a:bodyPr/>
          <a:lstStyle/>
          <a:p>
            <a:pPr>
              <a:buNone/>
            </a:pPr>
            <a:r>
              <a:rPr lang="en-US" b="1" dirty="0" smtClean="0"/>
              <a:t>You will </a:t>
            </a:r>
            <a:r>
              <a:rPr lang="en-US" b="1" dirty="0" smtClean="0">
                <a:solidFill>
                  <a:srgbClr val="00B0F0"/>
                </a:solidFill>
              </a:rPr>
              <a:t>chuck</a:t>
            </a:r>
            <a:r>
              <a:rPr lang="en-US" b="1" dirty="0" smtClean="0"/>
              <a:t> stuff </a:t>
            </a:r>
          </a:p>
          <a:p>
            <a:pPr>
              <a:buNone/>
            </a:pPr>
            <a:r>
              <a:rPr lang="en-US" b="1" dirty="0" smtClean="0"/>
              <a:t>You will wander in search of </a:t>
            </a:r>
            <a:r>
              <a:rPr lang="en-US" b="1" dirty="0" smtClean="0">
                <a:solidFill>
                  <a:srgbClr val="FF0000"/>
                </a:solidFill>
              </a:rPr>
              <a:t>truth</a:t>
            </a:r>
          </a:p>
          <a:p>
            <a:pPr>
              <a:buNone/>
            </a:pPr>
            <a:r>
              <a:rPr lang="en-US" b="1" dirty="0" smtClean="0"/>
              <a:t>You will have to </a:t>
            </a:r>
            <a:r>
              <a:rPr lang="en-US" b="1" dirty="0" smtClean="0">
                <a:solidFill>
                  <a:srgbClr val="FFC000"/>
                </a:solidFill>
              </a:rPr>
              <a:t>explain </a:t>
            </a:r>
            <a:r>
              <a:rPr lang="en-US" b="1" dirty="0" smtClean="0"/>
              <a:t>this behavior!</a:t>
            </a:r>
          </a:p>
          <a:p>
            <a:endParaRPr lang="en-US" b="1" dirty="0" smtClean="0"/>
          </a:p>
          <a:p>
            <a:endParaRPr lang="en-US" b="1" dirty="0" smtClean="0"/>
          </a:p>
          <a:p>
            <a:pPr algn="r">
              <a:buNone/>
            </a:pPr>
            <a:r>
              <a:rPr lang="en-US" b="1" dirty="0" smtClean="0"/>
              <a:t>YOU </a:t>
            </a:r>
            <a:r>
              <a:rPr lang="en-US" b="1" i="1" dirty="0" smtClean="0"/>
              <a:t>CAN</a:t>
            </a:r>
            <a:r>
              <a:rPr lang="en-US" b="1" dirty="0" smtClean="0"/>
              <a:t> ENJOY THIS!</a:t>
            </a:r>
          </a:p>
          <a:p>
            <a:pPr lvl="1">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324600"/>
          </a:xfrm>
        </p:spPr>
        <p:txBody>
          <a:bodyPr>
            <a:noAutofit/>
          </a:bodyPr>
          <a:lstStyle/>
          <a:p>
            <a:pPr>
              <a:buNone/>
            </a:pPr>
            <a:r>
              <a:rPr lang="en-US" sz="7200" b="1" dirty="0" smtClean="0"/>
              <a:t>WITHOUT </a:t>
            </a:r>
          </a:p>
          <a:p>
            <a:pPr>
              <a:buNone/>
            </a:pPr>
            <a:r>
              <a:rPr lang="en-US" sz="7200" b="1" dirty="0" smtClean="0">
                <a:solidFill>
                  <a:srgbClr val="00B0F0"/>
                </a:solidFill>
              </a:rPr>
              <a:t>YOUR</a:t>
            </a:r>
          </a:p>
          <a:p>
            <a:pPr>
              <a:buNone/>
            </a:pPr>
            <a:r>
              <a:rPr lang="en-US" sz="7200" b="1" dirty="0" smtClean="0"/>
              <a:t>GAMES…  </a:t>
            </a:r>
            <a:r>
              <a:rPr lang="en-US" sz="7200" b="1" dirty="0" smtClean="0">
                <a:solidFill>
                  <a:srgbClr val="FF0000"/>
                </a:solidFill>
              </a:rPr>
              <a:t>WHERE</a:t>
            </a:r>
          </a:p>
          <a:p>
            <a:pPr algn="r">
              <a:buNone/>
            </a:pPr>
            <a:r>
              <a:rPr lang="en-US" sz="7200" b="1" dirty="0" smtClean="0">
                <a:solidFill>
                  <a:srgbClr val="FFC000"/>
                </a:solidFill>
              </a:rPr>
              <a:t>WILL</a:t>
            </a:r>
            <a:r>
              <a:rPr lang="en-US" sz="7200" b="1" dirty="0" smtClean="0"/>
              <a:t>  </a:t>
            </a:r>
          </a:p>
          <a:p>
            <a:pPr algn="r">
              <a:buNone/>
            </a:pPr>
            <a:r>
              <a:rPr lang="en-US" sz="7200" b="1" dirty="0" smtClean="0">
                <a:solidFill>
                  <a:srgbClr val="92D050"/>
                </a:solidFill>
              </a:rPr>
              <a:t>WE</a:t>
            </a:r>
            <a:r>
              <a:rPr lang="en-US" sz="7200" b="1" dirty="0" smtClean="0"/>
              <a:t> BE?</a:t>
            </a:r>
            <a:endParaRPr lang="en-US" sz="72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b="1" dirty="0" smtClean="0"/>
              <a:t>because your </a:t>
            </a:r>
            <a:r>
              <a:rPr lang="en-US" b="1" dirty="0" smtClean="0">
                <a:solidFill>
                  <a:srgbClr val="FF0000"/>
                </a:solidFill>
              </a:rPr>
              <a:t>games</a:t>
            </a:r>
            <a:r>
              <a:rPr lang="en-US" b="1" dirty="0" smtClean="0"/>
              <a:t> matter</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previously, on “</a:t>
            </a:r>
            <a:r>
              <a:rPr lang="en-US" sz="4800" b="1" dirty="0" smtClean="0">
                <a:solidFill>
                  <a:srgbClr val="00B0F0"/>
                </a:solidFill>
              </a:rPr>
              <a:t>TGC</a:t>
            </a:r>
            <a:r>
              <a:rPr lang="en-US" b="1" dirty="0" smtClean="0"/>
              <a:t>”</a:t>
            </a:r>
            <a:endParaRPr lang="en-US" b="1" dirty="0"/>
          </a:p>
        </p:txBody>
      </p:sp>
      <p:sp>
        <p:nvSpPr>
          <p:cNvPr id="3" name="Content Placeholder 2"/>
          <p:cNvSpPr>
            <a:spLocks noGrp="1"/>
          </p:cNvSpPr>
          <p:nvPr>
            <p:ph idx="1"/>
          </p:nvPr>
        </p:nvSpPr>
        <p:spPr/>
        <p:txBody>
          <a:bodyPr>
            <a:scene3d>
              <a:camera prst="orthographicFront"/>
              <a:lightRig rig="threePt" dir="t"/>
            </a:scene3d>
            <a:sp3d prstMaterial="matte">
              <a:bevelT w="0"/>
            </a:sp3d>
          </a:bodyPr>
          <a:lstStyle/>
          <a:p>
            <a:pPr>
              <a:buNone/>
            </a:pPr>
            <a:r>
              <a:rPr lang="en-US" sz="3600" b="1" dirty="0" smtClean="0"/>
              <a:t>flower debuts at E3.</a:t>
            </a:r>
          </a:p>
          <a:p>
            <a:pPr>
              <a:buNone/>
            </a:pPr>
            <a:r>
              <a:rPr lang="en-US" sz="3600" b="1" dirty="0" smtClean="0">
                <a:solidFill>
                  <a:srgbClr val="92D050"/>
                </a:solidFill>
              </a:rPr>
              <a:t>fantastic</a:t>
            </a:r>
            <a:r>
              <a:rPr lang="en-US" sz="3600" b="1" dirty="0" smtClean="0"/>
              <a:t> response</a:t>
            </a:r>
          </a:p>
          <a:p>
            <a:pPr>
              <a:buNone/>
            </a:pPr>
            <a:r>
              <a:rPr lang="en-US" sz="3600" b="1" dirty="0" err="1" smtClean="0"/>
              <a:t>sony</a:t>
            </a:r>
            <a:r>
              <a:rPr lang="en-US" sz="3600" b="1" dirty="0" smtClean="0"/>
              <a:t> asked us to spend </a:t>
            </a:r>
            <a:r>
              <a:rPr lang="en-US" sz="3600" b="1" dirty="0" smtClean="0">
                <a:solidFill>
                  <a:srgbClr val="FFC000"/>
                </a:solidFill>
              </a:rPr>
              <a:t>more time and money</a:t>
            </a:r>
            <a:r>
              <a:rPr lang="en-US" sz="3600" b="1" dirty="0" smtClean="0"/>
              <a:t> making the game better.</a:t>
            </a:r>
          </a:p>
          <a:p>
            <a:pPr>
              <a:buNone/>
            </a:pPr>
            <a:r>
              <a:rPr lang="en-US" sz="3600" b="1" dirty="0" smtClean="0"/>
              <a:t>morale</a:t>
            </a:r>
            <a:r>
              <a:rPr lang="en-US" sz="3600" b="1" dirty="0" smtClean="0">
                <a:solidFill>
                  <a:srgbClr val="FF0000"/>
                </a:solidFill>
              </a:rPr>
              <a:t> at an all-time low. </a:t>
            </a:r>
          </a:p>
          <a:p>
            <a:endParaRPr lang="en-US" b="1" dirty="0" smtClean="0">
              <a:effectLst>
                <a:outerShdw blurRad="50800" dist="38100" dir="2700000" algn="tl" rotWithShape="0">
                  <a:schemeClr val="tx1">
                    <a:lumMod val="95000"/>
                    <a:alpha val="40000"/>
                  </a:schemeClr>
                </a:outerShdw>
              </a:effectLst>
            </a:endParaRPr>
          </a:p>
          <a:p>
            <a:pPr>
              <a:buNone/>
            </a:pPr>
            <a:endParaRPr lang="en-US" b="1" dirty="0">
              <a:effectLst>
                <a:outerShdw blurRad="50800" dist="38100" dir="2700000" algn="tl" rotWithShape="0">
                  <a:schemeClr val="tx1">
                    <a:lumMod val="95000"/>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heckerboard(across)">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tacritic.jpg"/>
          <p:cNvPicPr>
            <a:picLocks noChangeAspect="1"/>
          </p:cNvPicPr>
          <p:nvPr/>
        </p:nvPicPr>
        <p:blipFill>
          <a:blip r:embed="rId3" cstate="print"/>
          <a:stretch>
            <a:fillRect/>
          </a:stretch>
        </p:blipFill>
        <p:spPr>
          <a:xfrm>
            <a:off x="914400" y="1524000"/>
            <a:ext cx="7353300" cy="317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048000" y="2381071"/>
            <a:ext cx="764953" cy="1200329"/>
          </a:xfrm>
          <a:prstGeom prst="rect">
            <a:avLst/>
          </a:prstGeom>
          <a:noFill/>
        </p:spPr>
        <p:txBody>
          <a:bodyPr wrap="none" rtlCol="0">
            <a:spAutoFit/>
            <a:scene3d>
              <a:camera prst="orthographicFront">
                <a:rot lat="0" lon="0" rev="1200000"/>
              </a:camera>
              <a:lightRig rig="threePt" dir="t"/>
            </a:scene3d>
          </a:bodyPr>
          <a:lstStyle/>
          <a:p>
            <a:r>
              <a:rPr lang="en-US" sz="7200" b="1" dirty="0" smtClean="0">
                <a:solidFill>
                  <a:srgbClr val="FF0000"/>
                </a:solidFill>
              </a:rPr>
              <a:t>9</a:t>
            </a:r>
            <a:endParaRPr lang="en-US" sz="7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87974060_1c47736ec6_o.jpg"/>
          <p:cNvPicPr>
            <a:picLocks noChangeAspect="1"/>
          </p:cNvPicPr>
          <p:nvPr/>
        </p:nvPicPr>
        <p:blipFill>
          <a:blip r:embed="rId3" cstate="print"/>
          <a:stretch>
            <a:fillRect/>
          </a:stretch>
        </p:blipFill>
        <p:spPr>
          <a:xfrm>
            <a:off x="0" y="1752600"/>
            <a:ext cx="9144000" cy="3399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7"/>
                                        </p:tgtEl>
                                      </p:cBhvr>
                                    </p:animEffect>
                                    <p:anim calcmode="lin" valueType="num">
                                      <p:cBhvr>
                                        <p:cTn id="7" dur="2000"/>
                                        <p:tgtEl>
                                          <p:spTgt spid="7"/>
                                        </p:tgtEl>
                                        <p:attrNameLst>
                                          <p:attrName>style.rotation</p:attrName>
                                        </p:attrNameLst>
                                      </p:cBhvr>
                                      <p:tavLst>
                                        <p:tav tm="0">
                                          <p:val>
                                            <p:fltVal val="0"/>
                                          </p:val>
                                        </p:tav>
                                        <p:tav tm="100000">
                                          <p:val>
                                            <p:fltVal val="720"/>
                                          </p:val>
                                        </p:tav>
                                      </p:tavLst>
                                    </p:anim>
                                    <p:anim calcmode="lin" valueType="num">
                                      <p:cBhvr>
                                        <p:cTn id="8" dur="2000"/>
                                        <p:tgtEl>
                                          <p:spTgt spid="7"/>
                                        </p:tgtEl>
                                        <p:attrNameLst>
                                          <p:attrName>ppt_h</p:attrName>
                                        </p:attrNameLst>
                                      </p:cBhvr>
                                      <p:tavLst>
                                        <p:tav tm="0">
                                          <p:val>
                                            <p:strVal val="ppt_h"/>
                                          </p:val>
                                        </p:tav>
                                        <p:tav tm="100000">
                                          <p:val>
                                            <p:fltVal val="0"/>
                                          </p:val>
                                        </p:tav>
                                      </p:tavLst>
                                    </p:anim>
                                    <p:anim calcmode="lin" valueType="num">
                                      <p:cBhvr>
                                        <p:cTn id="9" dur="2000"/>
                                        <p:tgtEl>
                                          <p:spTgt spid="7"/>
                                        </p:tgtEl>
                                        <p:attrNameLst>
                                          <p:attrName>ppt_w</p:attrName>
                                        </p:attrNameLst>
                                      </p:cBhvr>
                                      <p:tavLst>
                                        <p:tav tm="0">
                                          <p:val>
                                            <p:strVal val="ppt_w"/>
                                          </p:val>
                                        </p:tav>
                                        <p:tav tm="100000">
                                          <p:val>
                                            <p:fltVal val="0"/>
                                          </p:val>
                                        </p:tav>
                                      </p:tavLst>
                                    </p:anim>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urostile"/>
        <a:ea typeface=""/>
        <a:cs typeface=""/>
      </a:majorFont>
      <a:minorFont>
        <a:latin typeface="Eurosti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3620</TotalTime>
  <Words>4768</Words>
  <Application>Microsoft Office PowerPoint</Application>
  <PresentationFormat>On-screen Show (4:3)</PresentationFormat>
  <Paragraphs>375</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how to manage an exploratory development process</vt:lpstr>
      <vt:lpstr>er . . . </vt:lpstr>
      <vt:lpstr>exploratory</vt:lpstr>
      <vt:lpstr>are you experienced?</vt:lpstr>
      <vt:lpstr>shared experience</vt:lpstr>
      <vt:lpstr>iteration is expensive</vt:lpstr>
      <vt:lpstr>previously, on “TGC”</vt:lpstr>
      <vt:lpstr>Slide 8</vt:lpstr>
      <vt:lpstr>Slide 9</vt:lpstr>
      <vt:lpstr>why does sustainability matter?</vt:lpstr>
      <vt:lpstr>Slide 11</vt:lpstr>
      <vt:lpstr>common day at TGC</vt:lpstr>
      <vt:lpstr>what we did about it </vt:lpstr>
      <vt:lpstr>what are your goals?</vt:lpstr>
      <vt:lpstr>Slide 15</vt:lpstr>
      <vt:lpstr>Slide 16</vt:lpstr>
      <vt:lpstr>Slide 17</vt:lpstr>
      <vt:lpstr>Slide 18</vt:lpstr>
      <vt:lpstr>ROLES</vt:lpstr>
      <vt:lpstr>choosing roles</vt:lpstr>
      <vt:lpstr>choosing roles</vt:lpstr>
      <vt:lpstr>choosing roles</vt:lpstr>
      <vt:lpstr>choosing roles</vt:lpstr>
      <vt:lpstr>choosing your role</vt:lpstr>
      <vt:lpstr>choosing your role</vt:lpstr>
      <vt:lpstr>what about scope?</vt:lpstr>
      <vt:lpstr>scope</vt:lpstr>
      <vt:lpstr>Slide 28</vt:lpstr>
      <vt:lpstr>Slide 29</vt:lpstr>
      <vt:lpstr>Slide 30</vt:lpstr>
      <vt:lpstr>Slide 31</vt:lpstr>
      <vt:lpstr>quality</vt:lpstr>
      <vt:lpstr>quality</vt:lpstr>
      <vt:lpstr>the big list</vt:lpstr>
      <vt:lpstr>Slide 35</vt:lpstr>
      <vt:lpstr>Slide 36</vt:lpstr>
      <vt:lpstr>setting a pace</vt:lpstr>
      <vt:lpstr>setting a pace</vt:lpstr>
      <vt:lpstr>setting a pace</vt:lpstr>
      <vt:lpstr>Slide 40</vt:lpstr>
      <vt:lpstr>the big board</vt:lpstr>
      <vt:lpstr>the big board</vt:lpstr>
      <vt:lpstr>Slide 43</vt:lpstr>
      <vt:lpstr>do your people matter?</vt:lpstr>
      <vt:lpstr>1 on 1</vt:lpstr>
      <vt:lpstr>back to basics</vt:lpstr>
      <vt:lpstr>Slide 47</vt:lpstr>
      <vt:lpstr>Slide 48</vt:lpstr>
      <vt:lpstr>Slide 49</vt:lpstr>
      <vt:lpstr>iteration is expensive</vt:lpstr>
      <vt:lpstr>sometimes there are other people...</vt:lpstr>
      <vt:lpstr>Slide 52</vt:lpstr>
      <vt:lpstr>Slide 53</vt:lpstr>
      <vt:lpstr>Slide 54</vt:lpstr>
      <vt:lpstr>Slide 55</vt:lpstr>
      <vt:lpstr>Slide 56</vt:lpstr>
      <vt:lpstr>Slide 57</vt:lpstr>
      <vt:lpstr>Slide 58</vt:lpstr>
      <vt:lpstr>Slide 59</vt:lpstr>
      <vt:lpstr>Slide 60</vt:lpstr>
      <vt:lpstr>because your games matter</vt:lpstr>
    </vt:vector>
  </TitlesOfParts>
  <Company>tgc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kellee</dc:creator>
  <cp:lastModifiedBy>rhunicke</cp:lastModifiedBy>
  <cp:revision>146</cp:revision>
  <dcterms:created xsi:type="dcterms:W3CDTF">2010-03-09T21:55:25Z</dcterms:created>
  <dcterms:modified xsi:type="dcterms:W3CDTF">2010-03-10T17:05:27Z</dcterms:modified>
</cp:coreProperties>
</file>