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93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82" r:id="rId10"/>
    <p:sldId id="258" r:id="rId11"/>
    <p:sldId id="273" r:id="rId12"/>
    <p:sldId id="259" r:id="rId13"/>
    <p:sldId id="276" r:id="rId14"/>
    <p:sldId id="274" r:id="rId15"/>
    <p:sldId id="275" r:id="rId16"/>
    <p:sldId id="277" r:id="rId17"/>
    <p:sldId id="260" r:id="rId18"/>
    <p:sldId id="261" r:id="rId19"/>
    <p:sldId id="262" r:id="rId20"/>
    <p:sldId id="284" r:id="rId21"/>
    <p:sldId id="278" r:id="rId22"/>
    <p:sldId id="290" r:id="rId23"/>
    <p:sldId id="291" r:id="rId24"/>
    <p:sldId id="292" r:id="rId25"/>
    <p:sldId id="288" r:id="rId26"/>
    <p:sldId id="279" r:id="rId27"/>
    <p:sldId id="285" r:id="rId28"/>
    <p:sldId id="286" r:id="rId29"/>
    <p:sldId id="295" r:id="rId30"/>
    <p:sldId id="296" r:id="rId31"/>
    <p:sldId id="280" r:id="rId32"/>
    <p:sldId id="287" r:id="rId33"/>
    <p:sldId id="294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F8431-4F28-4470-A82E-71FEDF7CE7AA}" type="datetimeFigureOut">
              <a:rPr lang="en-US" smtClean="0"/>
              <a:t>3/10/2010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A674-798D-4675-9ED0-FC74877CDA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3A674-798D-4675-9ED0-FC74877CDA0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DAA-97BD-4178-A216-C3697D55E512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DD-1618-4E23-B2D7-06946A1F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DAA-97BD-4178-A216-C3697D55E512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DD-1618-4E23-B2D7-06946A1F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DAA-97BD-4178-A216-C3697D55E512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DD-1618-4E23-B2D7-06946A1F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DAA-97BD-4178-A216-C3697D55E512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DD-1618-4E23-B2D7-06946A1F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DAA-97BD-4178-A216-C3697D55E512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DD-1618-4E23-B2D7-06946A1F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DAA-97BD-4178-A216-C3697D55E512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DD-1618-4E23-B2D7-06946A1F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DAA-97BD-4178-A216-C3697D55E512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DD-1618-4E23-B2D7-06946A1F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DAA-97BD-4178-A216-C3697D55E512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DD-1618-4E23-B2D7-06946A1F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DAA-97BD-4178-A216-C3697D55E512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DD-1618-4E23-B2D7-06946A1F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DAA-97BD-4178-A216-C3697D55E512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DD-1618-4E23-B2D7-06946A1F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DAA-97BD-4178-A216-C3697D55E512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DD-1618-4E23-B2D7-06946A1F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5DAA-97BD-4178-A216-C3697D55E512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CBDD-1618-4E23-B2D7-06946A1FF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" y="426720"/>
            <a:ext cx="8473440" cy="585216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Eurostile" pitchFamily="34" charset="0"/>
              </a:rPr>
              <a:t>WHY ME?</a:t>
            </a:r>
            <a:endParaRPr lang="en-US" sz="9600" b="1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Eurostile" pitchFamily="34" charset="0"/>
              </a:rPr>
              <a:t>DESIGNING AN EPIC FAIL</a:t>
            </a:r>
            <a:endParaRPr lang="en-US" b="1" dirty="0">
              <a:latin typeface="Eurostil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Eurostile" pitchFamily="34" charset="0"/>
              </a:rPr>
              <a:t>voice </a:t>
            </a:r>
            <a:r>
              <a:rPr lang="en-US" b="1" dirty="0" smtClean="0">
                <a:latin typeface="Eurostile" pitchFamily="34" charset="0"/>
              </a:rPr>
              <a:t>recognition systems that could not "hear" women's </a:t>
            </a:r>
            <a:r>
              <a:rPr lang="en-US" b="1" dirty="0" smtClean="0">
                <a:latin typeface="Eurostile" pitchFamily="34" charset="0"/>
              </a:rPr>
              <a:t>voices</a:t>
            </a:r>
          </a:p>
          <a:p>
            <a:r>
              <a:rPr lang="en-US" b="1" dirty="0" smtClean="0">
                <a:latin typeface="Eurostile" pitchFamily="34" charset="0"/>
              </a:rPr>
              <a:t>video </a:t>
            </a:r>
            <a:r>
              <a:rPr lang="en-US" b="1" dirty="0" smtClean="0">
                <a:latin typeface="Eurostile" pitchFamily="34" charset="0"/>
              </a:rPr>
              <a:t>conferencing systems that ignored women for the same lack of "</a:t>
            </a:r>
            <a:r>
              <a:rPr lang="en-US" b="1" dirty="0" smtClean="0">
                <a:latin typeface="Eurostile" pitchFamily="34" charset="0"/>
              </a:rPr>
              <a:t>hearing”</a:t>
            </a:r>
          </a:p>
          <a:p>
            <a:r>
              <a:rPr lang="en-US" b="1" dirty="0" smtClean="0">
                <a:latin typeface="Eurostile" pitchFamily="34" charset="0"/>
              </a:rPr>
              <a:t>automotive airbags that </a:t>
            </a:r>
            <a:r>
              <a:rPr lang="en-US" b="1" dirty="0" smtClean="0">
                <a:latin typeface="Eurostile" pitchFamily="34" charset="0"/>
              </a:rPr>
              <a:t>injured and even killed </a:t>
            </a:r>
            <a:r>
              <a:rPr lang="en-US" b="1" dirty="0" smtClean="0">
                <a:latin typeface="Eurostile" pitchFamily="34" charset="0"/>
              </a:rPr>
              <a:t>many women</a:t>
            </a:r>
          </a:p>
          <a:p>
            <a:r>
              <a:rPr lang="en-US" b="1" dirty="0" smtClean="0">
                <a:latin typeface="Eurostile" pitchFamily="34" charset="0"/>
              </a:rPr>
              <a:t>artificial </a:t>
            </a:r>
            <a:r>
              <a:rPr lang="en-US" b="1" dirty="0" smtClean="0">
                <a:latin typeface="Eurostile" pitchFamily="34" charset="0"/>
              </a:rPr>
              <a:t>heart valves sized for the male </a:t>
            </a:r>
            <a:r>
              <a:rPr lang="en-US" b="1" dirty="0" smtClean="0">
                <a:latin typeface="Eurostile" pitchFamily="34" charset="0"/>
              </a:rPr>
              <a:t>heart </a:t>
            </a:r>
            <a:endParaRPr lang="en-US" b="1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Eurostile" pitchFamily="34" charset="0"/>
              </a:rPr>
              <a:t>DESIGNING FTW!</a:t>
            </a:r>
            <a:endParaRPr lang="en-US" b="1" dirty="0">
              <a:latin typeface="Eurostil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Eurostile" pitchFamily="34" charset="0"/>
              </a:rPr>
              <a:t>Better </a:t>
            </a:r>
            <a:r>
              <a:rPr lang="en-US" b="1" dirty="0" smtClean="0">
                <a:solidFill>
                  <a:srgbClr val="00B0F0"/>
                </a:solidFill>
                <a:latin typeface="Eurostile" pitchFamily="34" charset="0"/>
              </a:rPr>
              <a:t>decision outcomes</a:t>
            </a:r>
          </a:p>
          <a:p>
            <a:pPr lvl="1"/>
            <a:r>
              <a:rPr lang="en-US" b="1" dirty="0" smtClean="0">
                <a:latin typeface="Eurostile" pitchFamily="34" charset="0"/>
              </a:rPr>
              <a:t>Barton, 1995</a:t>
            </a:r>
          </a:p>
          <a:p>
            <a:pPr lvl="1"/>
            <a:r>
              <a:rPr lang="en-US" b="1" dirty="0" err="1" smtClean="0">
                <a:latin typeface="Eurostile" pitchFamily="34" charset="0"/>
              </a:rPr>
              <a:t>Gruenfeld</a:t>
            </a:r>
            <a:r>
              <a:rPr lang="en-US" b="1" dirty="0" smtClean="0">
                <a:latin typeface="Eurostile" pitchFamily="34" charset="0"/>
              </a:rPr>
              <a:t> &amp; Preston, 2000</a:t>
            </a:r>
          </a:p>
          <a:p>
            <a:r>
              <a:rPr lang="en-US" b="1" dirty="0" smtClean="0">
                <a:latin typeface="Eurostile" pitchFamily="34" charset="0"/>
              </a:rPr>
              <a:t>Better </a:t>
            </a:r>
            <a:r>
              <a:rPr lang="en-US" b="1" dirty="0" smtClean="0">
                <a:solidFill>
                  <a:srgbClr val="92D050"/>
                </a:solidFill>
                <a:latin typeface="Eurostile" pitchFamily="34" charset="0"/>
              </a:rPr>
              <a:t>group &amp; task performance</a:t>
            </a:r>
          </a:p>
          <a:p>
            <a:pPr lvl="1"/>
            <a:r>
              <a:rPr lang="en-US" b="1" dirty="0" err="1" smtClean="0">
                <a:latin typeface="Eurostile" pitchFamily="34" charset="0"/>
              </a:rPr>
              <a:t>Pelled</a:t>
            </a:r>
            <a:r>
              <a:rPr lang="en-US" b="1" dirty="0" smtClean="0">
                <a:latin typeface="Eurostile" pitchFamily="34" charset="0"/>
              </a:rPr>
              <a:t>, </a:t>
            </a:r>
            <a:r>
              <a:rPr lang="en-US" b="1" dirty="0" err="1" smtClean="0">
                <a:latin typeface="Eurostile" pitchFamily="34" charset="0"/>
              </a:rPr>
              <a:t>Eisenhardt</a:t>
            </a:r>
            <a:r>
              <a:rPr lang="en-US" b="1" dirty="0" smtClean="0">
                <a:latin typeface="Eurostile" pitchFamily="34" charset="0"/>
              </a:rPr>
              <a:t> &amp; </a:t>
            </a:r>
            <a:r>
              <a:rPr lang="en-US" b="1" dirty="0" err="1" smtClean="0">
                <a:latin typeface="Eurostile" pitchFamily="34" charset="0"/>
              </a:rPr>
              <a:t>Xin</a:t>
            </a:r>
            <a:r>
              <a:rPr lang="en-US" b="1" dirty="0" smtClean="0">
                <a:latin typeface="Eurostile" pitchFamily="34" charset="0"/>
              </a:rPr>
              <a:t>, 1999; </a:t>
            </a:r>
          </a:p>
          <a:p>
            <a:pPr lvl="1"/>
            <a:r>
              <a:rPr lang="en-US" b="1" dirty="0" smtClean="0">
                <a:latin typeface="Eurostile" pitchFamily="34" charset="0"/>
              </a:rPr>
              <a:t>Hamilton, Nickerson &amp; </a:t>
            </a:r>
            <a:r>
              <a:rPr lang="en-US" b="1" dirty="0" err="1" smtClean="0">
                <a:latin typeface="Eurostile" pitchFamily="34" charset="0"/>
              </a:rPr>
              <a:t>Owan</a:t>
            </a:r>
            <a:r>
              <a:rPr lang="en-US" b="1" dirty="0" smtClean="0">
                <a:latin typeface="Eurostile" pitchFamily="34" charset="0"/>
              </a:rPr>
              <a:t>, 2003 </a:t>
            </a:r>
          </a:p>
          <a:p>
            <a:r>
              <a:rPr lang="en-US" b="1" dirty="0" smtClean="0">
                <a:latin typeface="Eurostile" pitchFamily="34" charset="0"/>
              </a:rPr>
              <a:t>Increased </a:t>
            </a:r>
            <a:r>
              <a:rPr lang="en-US" b="1" dirty="0" smtClean="0">
                <a:solidFill>
                  <a:srgbClr val="FFC000"/>
                </a:solidFill>
                <a:latin typeface="Eurostile" pitchFamily="34" charset="0"/>
              </a:rPr>
              <a:t>creativity and innovation</a:t>
            </a:r>
          </a:p>
          <a:p>
            <a:pPr lvl="1"/>
            <a:r>
              <a:rPr lang="en-US" b="1" dirty="0" err="1" smtClean="0">
                <a:latin typeface="Eurostile" pitchFamily="34" charset="0"/>
              </a:rPr>
              <a:t>Hambrick</a:t>
            </a:r>
            <a:r>
              <a:rPr lang="en-US" b="1" dirty="0" smtClean="0">
                <a:latin typeface="Eurostile" pitchFamily="34" charset="0"/>
              </a:rPr>
              <a:t>, Cho &amp; Chen, 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128084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None/>
            </a:pPr>
            <a:r>
              <a:rPr lang="en-US" b="1" dirty="0" smtClean="0">
                <a:latin typeface="Eurostile" pitchFamily="34" charset="0"/>
              </a:rPr>
              <a:t>	</a:t>
            </a:r>
            <a:r>
              <a:rPr lang="en-US" sz="6600" b="1" dirty="0" smtClean="0">
                <a:latin typeface="Eurostile" pitchFamily="34" charset="0"/>
              </a:rPr>
              <a:t>“D</a:t>
            </a:r>
            <a:r>
              <a:rPr lang="en-US" sz="6600" b="1" dirty="0" smtClean="0">
                <a:latin typeface="Eurostile" pitchFamily="34" charset="0"/>
              </a:rPr>
              <a:t>iversity is beneficial     because </a:t>
            </a:r>
            <a:r>
              <a:rPr lang="en-US" sz="6600" b="1" dirty="0" smtClean="0">
                <a:solidFill>
                  <a:schemeClr val="bg1"/>
                </a:solidFill>
                <a:latin typeface="Eurostile" pitchFamily="34" charset="0"/>
              </a:rPr>
              <a:t>a variety of opinions, backgrounds, and thinking styles and their integration into the solution are what contribute to better decision outcomes.”</a:t>
            </a:r>
          </a:p>
          <a:p>
            <a:endParaRPr lang="en-US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128084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None/>
            </a:pPr>
            <a:r>
              <a:rPr lang="en-US" b="1" dirty="0" smtClean="0">
                <a:latin typeface="Eurostile" pitchFamily="34" charset="0"/>
              </a:rPr>
              <a:t>	</a:t>
            </a:r>
            <a:r>
              <a:rPr lang="en-US" sz="6600" b="1" dirty="0" smtClean="0">
                <a:solidFill>
                  <a:schemeClr val="bg1"/>
                </a:solidFill>
                <a:latin typeface="Eurostile" pitchFamily="34" charset="0"/>
              </a:rPr>
              <a:t>“D</a:t>
            </a:r>
            <a:r>
              <a:rPr lang="en-US" sz="6600" b="1" dirty="0" smtClean="0">
                <a:solidFill>
                  <a:schemeClr val="bg1"/>
                </a:solidFill>
                <a:latin typeface="Eurostile" pitchFamily="34" charset="0"/>
              </a:rPr>
              <a:t>iversity is beneficial because </a:t>
            </a:r>
            <a:r>
              <a:rPr lang="en-US" sz="6600" b="1" dirty="0" smtClean="0">
                <a:latin typeface="Eurostile" pitchFamily="34" charset="0"/>
              </a:rPr>
              <a:t>a variety of opinions, backgrounds, and thinking styles </a:t>
            </a:r>
            <a:r>
              <a:rPr lang="en-US" sz="6600" b="1" dirty="0" smtClean="0">
                <a:solidFill>
                  <a:schemeClr val="bg1"/>
                </a:solidFill>
                <a:latin typeface="Eurostile" pitchFamily="34" charset="0"/>
              </a:rPr>
              <a:t>and their integration into the solution are what contribute to better decision outcomes.”</a:t>
            </a:r>
          </a:p>
          <a:p>
            <a:endParaRPr lang="en-US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128084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None/>
            </a:pPr>
            <a:r>
              <a:rPr lang="en-US" b="1" dirty="0" smtClean="0">
                <a:latin typeface="Eurostile" pitchFamily="34" charset="0"/>
              </a:rPr>
              <a:t>	</a:t>
            </a:r>
            <a:r>
              <a:rPr lang="en-US" sz="6600" b="1" dirty="0" smtClean="0">
                <a:solidFill>
                  <a:schemeClr val="bg1"/>
                </a:solidFill>
                <a:latin typeface="Eurostile" pitchFamily="34" charset="0"/>
              </a:rPr>
              <a:t>“D</a:t>
            </a:r>
            <a:r>
              <a:rPr lang="en-US" sz="6600" b="1" dirty="0" smtClean="0">
                <a:solidFill>
                  <a:schemeClr val="bg1"/>
                </a:solidFill>
                <a:latin typeface="Eurostile" pitchFamily="34" charset="0"/>
              </a:rPr>
              <a:t>iversity is beneficial because a variety of opinions, backgrounds, and thinking styles </a:t>
            </a:r>
            <a:r>
              <a:rPr lang="en-US" sz="6600" b="1" dirty="0" smtClean="0">
                <a:latin typeface="Eurostile" pitchFamily="34" charset="0"/>
              </a:rPr>
              <a:t>and their integration into the solution </a:t>
            </a:r>
            <a:r>
              <a:rPr lang="en-US" sz="6600" b="1" dirty="0" smtClean="0">
                <a:solidFill>
                  <a:schemeClr val="bg1"/>
                </a:solidFill>
                <a:latin typeface="Eurostile" pitchFamily="34" charset="0"/>
              </a:rPr>
              <a:t>are what contribute to better decision outcomes.”</a:t>
            </a:r>
          </a:p>
          <a:p>
            <a:endParaRPr lang="en-US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128084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None/>
            </a:pPr>
            <a:r>
              <a:rPr lang="en-US" b="1" dirty="0" smtClean="0">
                <a:latin typeface="Eurostile" pitchFamily="34" charset="0"/>
              </a:rPr>
              <a:t>	</a:t>
            </a:r>
            <a:r>
              <a:rPr lang="en-US" sz="6600" b="1" dirty="0" smtClean="0">
                <a:solidFill>
                  <a:schemeClr val="bg1"/>
                </a:solidFill>
                <a:latin typeface="Eurostile" pitchFamily="34" charset="0"/>
              </a:rPr>
              <a:t>“D</a:t>
            </a:r>
            <a:r>
              <a:rPr lang="en-US" sz="6600" b="1" dirty="0" smtClean="0">
                <a:solidFill>
                  <a:schemeClr val="bg1"/>
                </a:solidFill>
                <a:latin typeface="Eurostile" pitchFamily="34" charset="0"/>
              </a:rPr>
              <a:t>iversity is beneficial because a variety of opinions, backgrounds, and thinking styles and their integration into the solution </a:t>
            </a:r>
            <a:r>
              <a:rPr lang="en-US" sz="6600" b="1" dirty="0" smtClean="0">
                <a:latin typeface="Eurostile" pitchFamily="34" charset="0"/>
              </a:rPr>
              <a:t>are what contribute to better decision outcomes.”</a:t>
            </a:r>
          </a:p>
          <a:p>
            <a:endParaRPr lang="en-US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128084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None/>
            </a:pPr>
            <a:r>
              <a:rPr lang="en-US" b="1" dirty="0" smtClean="0">
                <a:latin typeface="Eurostile" pitchFamily="34" charset="0"/>
              </a:rPr>
              <a:t>	</a:t>
            </a:r>
            <a:r>
              <a:rPr lang="en-US" sz="6600" b="1" dirty="0" smtClean="0">
                <a:latin typeface="Eurostile" pitchFamily="34" charset="0"/>
              </a:rPr>
              <a:t>“D</a:t>
            </a:r>
            <a:r>
              <a:rPr lang="en-US" sz="6600" b="1" dirty="0" smtClean="0">
                <a:latin typeface="Eurostile" pitchFamily="34" charset="0"/>
              </a:rPr>
              <a:t>iversity is beneficial because a </a:t>
            </a:r>
            <a:r>
              <a:rPr lang="en-US" sz="6600" b="1" dirty="0" smtClean="0">
                <a:solidFill>
                  <a:srgbClr val="92D050"/>
                </a:solidFill>
                <a:latin typeface="Eurostile" pitchFamily="34" charset="0"/>
              </a:rPr>
              <a:t>variety</a:t>
            </a:r>
            <a:r>
              <a:rPr lang="en-US" sz="6600" b="1" dirty="0" smtClean="0">
                <a:latin typeface="Eurostile" pitchFamily="34" charset="0"/>
              </a:rPr>
              <a:t> of opinions, backgrounds, and </a:t>
            </a:r>
            <a:r>
              <a:rPr lang="en-US" sz="6600" b="1" dirty="0" smtClean="0">
                <a:solidFill>
                  <a:srgbClr val="00B0F0"/>
                </a:solidFill>
                <a:latin typeface="Eurostile" pitchFamily="34" charset="0"/>
              </a:rPr>
              <a:t>thinking styles </a:t>
            </a:r>
            <a:r>
              <a:rPr lang="en-US" sz="6600" b="1" dirty="0" smtClean="0">
                <a:latin typeface="Eurostile" pitchFamily="34" charset="0"/>
              </a:rPr>
              <a:t>and their integration into the solution are what contribute to </a:t>
            </a:r>
            <a:r>
              <a:rPr lang="en-US" sz="6600" b="1" dirty="0" smtClean="0">
                <a:solidFill>
                  <a:srgbClr val="FFC000"/>
                </a:solidFill>
                <a:latin typeface="Eurostile" pitchFamily="34" charset="0"/>
              </a:rPr>
              <a:t>better decision outcomes</a:t>
            </a:r>
            <a:r>
              <a:rPr lang="en-US" sz="6600" b="1" dirty="0" smtClean="0">
                <a:latin typeface="Eurostile" pitchFamily="34" charset="0"/>
              </a:rPr>
              <a:t>.”</a:t>
            </a:r>
          </a:p>
          <a:p>
            <a:endParaRPr lang="en-US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42" y="9585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Eurostile" pitchFamily="34" charset="0"/>
              </a:rPr>
              <a:t>    </a:t>
            </a:r>
            <a:r>
              <a:rPr lang="en-US" sz="4800" b="1" dirty="0" smtClean="0">
                <a:latin typeface="Eurostile" pitchFamily="34" charset="0"/>
              </a:rPr>
              <a:t>Diversity is important </a:t>
            </a:r>
            <a:r>
              <a:rPr lang="en-US" sz="4800" b="1" dirty="0" smtClean="0">
                <a:latin typeface="Eurostile" pitchFamily="34" charset="0"/>
              </a:rPr>
              <a:t>and beneficial for </a:t>
            </a:r>
            <a:r>
              <a:rPr lang="en-US" sz="6000" b="1" dirty="0" smtClean="0">
                <a:solidFill>
                  <a:srgbClr val="FF0000"/>
                </a:solidFill>
                <a:latin typeface="Eurostile" pitchFamily="34" charset="0"/>
              </a:rPr>
              <a:t>problem solving and innovation tasks </a:t>
            </a:r>
            <a:r>
              <a:rPr lang="en-US" sz="4800" b="1" dirty="0" smtClean="0">
                <a:latin typeface="Eurostile" pitchFamily="34" charset="0"/>
              </a:rPr>
              <a:t>(</a:t>
            </a:r>
            <a:r>
              <a:rPr lang="en-US" sz="3900" b="1" dirty="0" err="1" smtClean="0">
                <a:latin typeface="Eurostile" pitchFamily="34" charset="0"/>
              </a:rPr>
              <a:t>Mannix</a:t>
            </a:r>
            <a:r>
              <a:rPr lang="en-US" sz="3900" b="1" dirty="0" smtClean="0">
                <a:latin typeface="Eurostile" pitchFamily="34" charset="0"/>
              </a:rPr>
              <a:t> &amp; Neale, 2005</a:t>
            </a:r>
            <a:r>
              <a:rPr lang="en-US" sz="4800" b="1" dirty="0" smtClean="0">
                <a:latin typeface="Eurostile" pitchFamily="34" charset="0"/>
              </a:rPr>
              <a:t>), such as is the case in technology.</a:t>
            </a:r>
            <a:endParaRPr lang="en-US" sz="4800" b="1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477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latin typeface="Eurostile" pitchFamily="34" charset="0"/>
              </a:rPr>
              <a:t>    </a:t>
            </a:r>
            <a:r>
              <a:rPr lang="en-US" sz="4800" b="1" dirty="0" smtClean="0">
                <a:latin typeface="Eurostile" pitchFamily="34" charset="0"/>
              </a:rPr>
              <a:t>Companies </a:t>
            </a:r>
            <a:r>
              <a:rPr lang="en-US" sz="4800" b="1" dirty="0" smtClean="0">
                <a:latin typeface="Eurostile" pitchFamily="34" charset="0"/>
              </a:rPr>
              <a:t>with effective diversity inclusion practices benefit from </a:t>
            </a:r>
            <a:r>
              <a:rPr lang="en-US" sz="6500" b="1" dirty="0" smtClean="0">
                <a:solidFill>
                  <a:srgbClr val="92D050"/>
                </a:solidFill>
                <a:latin typeface="Eurostile" pitchFamily="34" charset="0"/>
              </a:rPr>
              <a:t>reduced absenteeism and employee turnover</a:t>
            </a:r>
            <a:r>
              <a:rPr lang="en-US" sz="4800" b="1" dirty="0" smtClean="0">
                <a:solidFill>
                  <a:srgbClr val="92D050"/>
                </a:solidFill>
                <a:latin typeface="Eurostile" pitchFamily="34" charset="0"/>
              </a:rPr>
              <a:t> </a:t>
            </a:r>
            <a:r>
              <a:rPr lang="en-US" sz="4800" b="1" dirty="0" smtClean="0">
                <a:latin typeface="Eurostile" pitchFamily="34" charset="0"/>
              </a:rPr>
              <a:t>(</a:t>
            </a:r>
            <a:r>
              <a:rPr lang="en-US" sz="4200" b="1" dirty="0" smtClean="0">
                <a:latin typeface="Eurostile" pitchFamily="34" charset="0"/>
              </a:rPr>
              <a:t>The </a:t>
            </a:r>
            <a:r>
              <a:rPr lang="en-US" sz="4200" b="1" dirty="0" smtClean="0">
                <a:latin typeface="Eurostile" pitchFamily="34" charset="0"/>
              </a:rPr>
              <a:t>Business Case for Diversity: Good Practices in the Workplace. </a:t>
            </a:r>
            <a:r>
              <a:rPr lang="en-US" sz="4200" b="1" dirty="0" smtClean="0">
                <a:latin typeface="Eurostile" pitchFamily="34" charset="0"/>
              </a:rPr>
              <a:t>2005</a:t>
            </a:r>
            <a:r>
              <a:rPr lang="en-US" sz="4800" b="1" dirty="0" smtClean="0">
                <a:latin typeface="Eurostile" pitchFamily="34" charset="0"/>
              </a:rPr>
              <a:t>).</a:t>
            </a:r>
            <a:endParaRPr lang="en-US" sz="4800" b="1" dirty="0" smtClean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148"/>
            <a:ext cx="8229600" cy="5308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b="1" dirty="0" smtClean="0">
                <a:latin typeface="Eurostile" pitchFamily="34" charset="0"/>
              </a:rPr>
              <a:t>Institutions </a:t>
            </a:r>
            <a:r>
              <a:rPr lang="en-US" sz="4400" b="1" dirty="0" smtClean="0">
                <a:latin typeface="Eurostile" pitchFamily="34" charset="0"/>
              </a:rPr>
              <a:t>with a diverse student body generally benefit from </a:t>
            </a:r>
            <a:r>
              <a:rPr lang="en-US" sz="6000" b="1" dirty="0" smtClean="0">
                <a:solidFill>
                  <a:srgbClr val="00B0F0"/>
                </a:solidFill>
                <a:latin typeface="Eurostile" pitchFamily="34" charset="0"/>
              </a:rPr>
              <a:t>a better image in the marketplace  </a:t>
            </a:r>
            <a:r>
              <a:rPr lang="en-US" sz="4400" b="1" dirty="0">
                <a:latin typeface="Eurostile" pitchFamily="34" charset="0"/>
              </a:rPr>
              <a:t>(</a:t>
            </a:r>
            <a:r>
              <a:rPr lang="en-US" sz="3600" b="1" dirty="0" smtClean="0">
                <a:latin typeface="Eurostile" pitchFamily="34" charset="0"/>
              </a:rPr>
              <a:t>The </a:t>
            </a:r>
            <a:r>
              <a:rPr lang="en-US" sz="3600" b="1" dirty="0" smtClean="0">
                <a:latin typeface="Eurostile" pitchFamily="34" charset="0"/>
              </a:rPr>
              <a:t>Business Case for Diversity: Good Practices in the Workplace. </a:t>
            </a:r>
            <a:r>
              <a:rPr lang="en-US" sz="3600" b="1" dirty="0" smtClean="0">
                <a:latin typeface="Eurostile" pitchFamily="34" charset="0"/>
              </a:rPr>
              <a:t>2005</a:t>
            </a:r>
            <a:r>
              <a:rPr lang="en-US" sz="4400" b="1" dirty="0">
                <a:latin typeface="Eurostile" pitchFamily="34" charset="0"/>
              </a:rPr>
              <a:t>)</a:t>
            </a:r>
            <a:endParaRPr lang="en-US" sz="4400" b="1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" y="426720"/>
            <a:ext cx="8473440" cy="585216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Eurostile" pitchFamily="34" charset="0"/>
              </a:rPr>
              <a:t>WHY SO LOW?</a:t>
            </a:r>
            <a:endParaRPr lang="en-US" sz="9600" b="1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8" y="0"/>
            <a:ext cx="9105138" cy="691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Eurostile" pitchFamily="34" charset="0"/>
              </a:rPr>
              <a:t>SIGNALING</a:t>
            </a:r>
            <a:br>
              <a:rPr lang="en-US" sz="9600" b="1" dirty="0" smtClean="0">
                <a:latin typeface="Eurostile" pitchFamily="34" charset="0"/>
              </a:rPr>
            </a:br>
            <a:r>
              <a:rPr lang="en-US" sz="9600" b="1" dirty="0" smtClean="0">
                <a:latin typeface="Eurostile" pitchFamily="34" charset="0"/>
              </a:rPr>
              <a:t>THREAT</a:t>
            </a:r>
            <a:endParaRPr lang="en-US" sz="9600" b="1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Eurostile" pitchFamily="34" charset="0"/>
              </a:rPr>
              <a:t>THE STUDY</a:t>
            </a:r>
            <a:endParaRPr lang="en-US" b="1" dirty="0">
              <a:latin typeface="Eurostil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Eurostile" pitchFamily="34" charset="0"/>
              </a:rPr>
              <a:t>Group of advanced MSE undergraduates </a:t>
            </a:r>
            <a:endParaRPr lang="en-US" b="1" dirty="0">
              <a:latin typeface="Eurostile" pitchFamily="34" charset="0"/>
            </a:endParaRPr>
          </a:p>
          <a:p>
            <a:r>
              <a:rPr lang="en-US" b="1" dirty="0" smtClean="0">
                <a:latin typeface="Eurostile" pitchFamily="34" charset="0"/>
              </a:rPr>
              <a:t>Shown a gender balanced or unbalanced video depicting a potential MSE summer leadership conference. </a:t>
            </a:r>
            <a:endParaRPr lang="en-US" b="1" dirty="0">
              <a:latin typeface="Eurostile" pitchFamily="34" charset="0"/>
            </a:endParaRPr>
          </a:p>
          <a:p>
            <a:r>
              <a:rPr lang="en-US" b="1" dirty="0" smtClean="0">
                <a:latin typeface="Eurostile" pitchFamily="34" charset="0"/>
              </a:rPr>
              <a:t>Researchers m</a:t>
            </a:r>
            <a:r>
              <a:rPr lang="en-US" b="1" dirty="0" smtClean="0">
                <a:latin typeface="Eurostile" pitchFamily="34" charset="0"/>
              </a:rPr>
              <a:t>easured the participant’s physiological arousal during the video, cognitive vigilance…</a:t>
            </a:r>
            <a:endParaRPr lang="en-US" b="1" dirty="0">
              <a:latin typeface="Eurostile" pitchFamily="34" charset="0"/>
            </a:endParaRPr>
          </a:p>
          <a:p>
            <a:r>
              <a:rPr lang="en-US" b="1" dirty="0" smtClean="0">
                <a:latin typeface="Eurostile" pitchFamily="34" charset="0"/>
              </a:rPr>
              <a:t>.. And their </a:t>
            </a:r>
            <a:r>
              <a:rPr lang="en-US" b="1" dirty="0" smtClean="0">
                <a:latin typeface="Eurostile" pitchFamily="34" charset="0"/>
              </a:rPr>
              <a:t>sense of belonging and desire to participate in the conference.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Eurostile" pitchFamily="34" charset="0"/>
              </a:rPr>
              <a:t>THE RESULTS</a:t>
            </a:r>
            <a:endParaRPr lang="en-US" b="1" dirty="0">
              <a:latin typeface="Eurostil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Eurostile" pitchFamily="34" charset="0"/>
              </a:rPr>
              <a:t>Women who watched the gender unbalanced video- (3 to 1 ratio) experienced:</a:t>
            </a:r>
          </a:p>
          <a:p>
            <a:r>
              <a:rPr lang="en-US" b="1" dirty="0" smtClean="0">
                <a:latin typeface="Eurostile" pitchFamily="34" charset="0"/>
              </a:rPr>
              <a:t>faster heart rates</a:t>
            </a:r>
          </a:p>
          <a:p>
            <a:r>
              <a:rPr lang="en-US" b="1" dirty="0" smtClean="0">
                <a:latin typeface="Eurostile" pitchFamily="34" charset="0"/>
              </a:rPr>
              <a:t>higher skin conductance (sweating) </a:t>
            </a:r>
          </a:p>
          <a:p>
            <a:r>
              <a:rPr lang="en-US" b="1" dirty="0" smtClean="0">
                <a:latin typeface="Eurostile" pitchFamily="34" charset="0"/>
              </a:rPr>
              <a:t>a lower sense of belonging </a:t>
            </a:r>
          </a:p>
          <a:p>
            <a:r>
              <a:rPr lang="en-US" b="1" dirty="0" smtClean="0">
                <a:latin typeface="Eurostile" pitchFamily="34" charset="0"/>
              </a:rPr>
              <a:t>less desire to participate in the conference</a:t>
            </a:r>
          </a:p>
          <a:p>
            <a:r>
              <a:rPr lang="en-US" b="1" dirty="0" smtClean="0">
                <a:latin typeface="Eurostile" pitchFamily="34" charset="0"/>
              </a:rPr>
              <a:t>increased vigilance to cues in the surrounding environment</a:t>
            </a:r>
          </a:p>
          <a:p>
            <a:r>
              <a:rPr lang="en-US" b="1" dirty="0" smtClean="0">
                <a:latin typeface="Eurostile" pitchFamily="34" charset="0"/>
              </a:rPr>
              <a:t>less retention of content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92D050"/>
                </a:solidFill>
                <a:latin typeface="Eurostile" pitchFamily="34" charset="0"/>
              </a:rPr>
              <a:t>SIGNALING</a:t>
            </a:r>
            <a:r>
              <a:rPr lang="en-US" sz="9600" b="1" dirty="0" smtClean="0">
                <a:latin typeface="Eurostile" pitchFamily="34" charset="0"/>
              </a:rPr>
              <a:t/>
            </a:r>
            <a:br>
              <a:rPr lang="en-US" sz="9600" b="1" dirty="0" smtClean="0">
                <a:latin typeface="Eurostile" pitchFamily="34" charset="0"/>
              </a:rPr>
            </a:br>
            <a:r>
              <a:rPr lang="en-US" sz="9600" b="1" dirty="0" smtClean="0">
                <a:solidFill>
                  <a:srgbClr val="FF0000"/>
                </a:solidFill>
                <a:latin typeface="Eurostile" pitchFamily="34" charset="0"/>
              </a:rPr>
              <a:t>THREAT</a:t>
            </a:r>
            <a:endParaRPr lang="en-US" sz="9600" b="1" dirty="0">
              <a:solidFill>
                <a:srgbClr val="FF0000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endParaRPr lang="en-US" sz="9600" b="1" dirty="0">
              <a:latin typeface="Eurostile" pitchFamily="34" charset="0"/>
            </a:endParaRPr>
          </a:p>
        </p:txBody>
      </p:sp>
      <p:pic>
        <p:nvPicPr>
          <p:cNvPr id="3" name="Picture 2" descr="chai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endParaRPr lang="en-US" sz="9600" b="1" dirty="0">
              <a:latin typeface="Eurostile" pitchFamily="34" charset="0"/>
            </a:endParaRPr>
          </a:p>
        </p:txBody>
      </p:sp>
      <p:pic>
        <p:nvPicPr>
          <p:cNvPr id="3" name="Picture 2" descr="geek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endParaRPr lang="en-US" sz="9600" b="1" dirty="0">
              <a:latin typeface="Eurostile" pitchFamily="34" charset="0"/>
            </a:endParaRPr>
          </a:p>
        </p:txBody>
      </p:sp>
      <p:pic>
        <p:nvPicPr>
          <p:cNvPr id="3" name="Picture 2" descr="rob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endParaRPr lang="en-US" sz="9600" b="1" dirty="0">
              <a:latin typeface="Eurostile" pitchFamily="34" charset="0"/>
            </a:endParaRPr>
          </a:p>
        </p:txBody>
      </p:sp>
      <p:pic>
        <p:nvPicPr>
          <p:cNvPr id="3" name="Picture 2" descr="smi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latin typeface="Eurostile" pitchFamily="34" charset="0"/>
              </a:rPr>
              <a:t>WE DESIGN FEEDBACK &amp; REWARD SYSTEMS </a:t>
            </a:r>
            <a:br>
              <a:rPr lang="en-US" sz="9600" b="1" dirty="0" smtClean="0">
                <a:latin typeface="Eurostile" pitchFamily="34" charset="0"/>
              </a:rPr>
            </a:br>
            <a:r>
              <a:rPr lang="en-US" sz="9600" b="1" dirty="0" smtClean="0">
                <a:solidFill>
                  <a:srgbClr val="FF0000"/>
                </a:solidFill>
                <a:latin typeface="Eurostile" pitchFamily="34" charset="0"/>
              </a:rPr>
              <a:t>FOR A LIVING</a:t>
            </a:r>
            <a:endParaRPr lang="en-US" sz="9600" b="1" dirty="0">
              <a:solidFill>
                <a:srgbClr val="FF0000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Eurostile" pitchFamily="34" charset="0"/>
              </a:rPr>
              <a:t>WHY SO </a:t>
            </a:r>
            <a:r>
              <a:rPr lang="en-US" sz="9600" b="1" dirty="0" smtClean="0">
                <a:solidFill>
                  <a:srgbClr val="FF0000"/>
                </a:solidFill>
                <a:latin typeface="Eurostile" pitchFamily="34" charset="0"/>
              </a:rPr>
              <a:t>SLOW?</a:t>
            </a:r>
            <a:endParaRPr lang="en-US" sz="9600" b="1" dirty="0">
              <a:solidFill>
                <a:srgbClr val="FF0000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latin typeface="Eurostile" pitchFamily="34" charset="0"/>
              </a:rPr>
              <a:t>WE ARE YOUNG, MOTIVATED AND TRYING TO </a:t>
            </a:r>
            <a:r>
              <a:rPr lang="en-US" sz="9600" b="1" dirty="0" smtClean="0">
                <a:solidFill>
                  <a:srgbClr val="00B0F0"/>
                </a:solidFill>
                <a:latin typeface="Eurostile" pitchFamily="34" charset="0"/>
              </a:rPr>
              <a:t>MAKE A DIFFERENCE</a:t>
            </a:r>
            <a:endParaRPr lang="en-US" sz="9600" b="1" dirty="0">
              <a:solidFill>
                <a:srgbClr val="00B0F0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Eurostile" pitchFamily="34" charset="0"/>
              </a:rPr>
              <a:t>WE CAN </a:t>
            </a:r>
            <a:r>
              <a:rPr lang="en-US" sz="9600" b="1" dirty="0" smtClean="0">
                <a:solidFill>
                  <a:srgbClr val="92D050"/>
                </a:solidFill>
                <a:latin typeface="Eurostile" pitchFamily="34" charset="0"/>
              </a:rPr>
              <a:t>SOLVE</a:t>
            </a:r>
            <a:r>
              <a:rPr lang="en-US" sz="9600" b="1" dirty="0" smtClean="0">
                <a:latin typeface="Eurostile" pitchFamily="34" charset="0"/>
              </a:rPr>
              <a:t> THIS PROBLEM!</a:t>
            </a:r>
            <a:endParaRPr lang="en-US" sz="9600" b="1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Eurostile" pitchFamily="34" charset="0"/>
              </a:rPr>
              <a:t>GET EDUCATED &amp; THEN </a:t>
            </a:r>
            <a:r>
              <a:rPr lang="en-US" sz="9600" b="1" dirty="0" smtClean="0">
                <a:solidFill>
                  <a:srgbClr val="FF0000"/>
                </a:solidFill>
                <a:latin typeface="Eurostile" pitchFamily="34" charset="0"/>
              </a:rPr>
              <a:t>GO</a:t>
            </a:r>
            <a:r>
              <a:rPr lang="en-US" sz="9600" b="1" dirty="0" smtClean="0">
                <a:latin typeface="Eurostile" pitchFamily="34" charset="0"/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latin typeface="Eurostile" pitchFamily="34" charset="0"/>
              </a:rPr>
              <a:t>TRY SOMETHING!</a:t>
            </a:r>
            <a:endParaRPr lang="en-US" sz="9600" b="1" dirty="0">
              <a:solidFill>
                <a:srgbClr val="FF0000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Eurostile" pitchFamily="34" charset="0"/>
              </a:rPr>
              <a:t>BECAUSE I AM NOT A </a:t>
            </a:r>
            <a:r>
              <a:rPr lang="en-US" sz="9600" b="1" dirty="0" smtClean="0">
                <a:solidFill>
                  <a:srgbClr val="00B0F0"/>
                </a:solidFill>
                <a:latin typeface="Eurostile" pitchFamily="34" charset="0"/>
              </a:rPr>
              <a:t>BANDAID..</a:t>
            </a:r>
            <a:r>
              <a:rPr lang="en-US" sz="9600" b="1" dirty="0" smtClean="0">
                <a:solidFill>
                  <a:srgbClr val="00B0F0"/>
                </a:solidFill>
                <a:latin typeface="Eurostile" pitchFamily="34" charset="0"/>
              </a:rPr>
              <a:t>.</a:t>
            </a:r>
            <a:endParaRPr lang="en-US" sz="9600" b="1" dirty="0">
              <a:solidFill>
                <a:srgbClr val="00B0F0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latin typeface="Eurostile" pitchFamily="34" charset="0"/>
              </a:rPr>
              <a:t>… AND BECAUSE YOUR GAMES, TEAMS &amp; COMMUNITY </a:t>
            </a:r>
            <a:r>
              <a:rPr lang="en-US" sz="9600" b="1" dirty="0" smtClean="0">
                <a:solidFill>
                  <a:srgbClr val="FFC000"/>
                </a:solidFill>
                <a:latin typeface="Eurostile" pitchFamily="34" charset="0"/>
              </a:rPr>
              <a:t>WILL BE BETTER!</a:t>
            </a:r>
            <a:endParaRPr lang="en-US" sz="9600" b="1" dirty="0">
              <a:solidFill>
                <a:srgbClr val="FFC000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Eurostile" pitchFamily="34" charset="0"/>
              </a:rPr>
              <a:t>GENDER</a:t>
            </a:r>
            <a:endParaRPr lang="en-US" sz="9600" b="1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Eurostile" pitchFamily="34" charset="0"/>
              </a:rPr>
              <a:t>GENDER</a:t>
            </a:r>
            <a:br>
              <a:rPr lang="en-US" sz="9600" b="1" dirty="0" smtClean="0">
                <a:latin typeface="Eurostile" pitchFamily="34" charset="0"/>
              </a:rPr>
            </a:br>
            <a:r>
              <a:rPr lang="en-US" sz="9600" b="1" dirty="0" smtClean="0">
                <a:latin typeface="Eurostile" pitchFamily="34" charset="0"/>
              </a:rPr>
              <a:t>RACE</a:t>
            </a:r>
            <a:endParaRPr lang="en-US" sz="9600" b="1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Eurostile" pitchFamily="34" charset="0"/>
              </a:rPr>
              <a:t>GENDER</a:t>
            </a:r>
            <a:br>
              <a:rPr lang="en-US" sz="9600" b="1" dirty="0" smtClean="0">
                <a:latin typeface="Eurostile" pitchFamily="34" charset="0"/>
              </a:rPr>
            </a:br>
            <a:r>
              <a:rPr lang="en-US" sz="9600" b="1" dirty="0" smtClean="0">
                <a:latin typeface="Eurostile" pitchFamily="34" charset="0"/>
              </a:rPr>
              <a:t>RACE</a:t>
            </a:r>
            <a:br>
              <a:rPr lang="en-US" sz="9600" b="1" dirty="0" smtClean="0">
                <a:latin typeface="Eurostile" pitchFamily="34" charset="0"/>
              </a:rPr>
            </a:br>
            <a:r>
              <a:rPr lang="en-US" sz="9600" b="1" dirty="0" smtClean="0">
                <a:latin typeface="Eurostile" pitchFamily="34" charset="0"/>
              </a:rPr>
              <a:t>CULTURE</a:t>
            </a:r>
            <a:endParaRPr lang="en-US" sz="9600" b="1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latin typeface="Eurostile" pitchFamily="34" charset="0"/>
              </a:rPr>
              <a:t>GENDER</a:t>
            </a:r>
            <a:br>
              <a:rPr lang="en-US" sz="9600" b="1" dirty="0" smtClean="0">
                <a:latin typeface="Eurostile" pitchFamily="34" charset="0"/>
              </a:rPr>
            </a:br>
            <a:r>
              <a:rPr lang="en-US" sz="9600" b="1" dirty="0" smtClean="0">
                <a:latin typeface="Eurostile" pitchFamily="34" charset="0"/>
              </a:rPr>
              <a:t>RACE</a:t>
            </a:r>
            <a:br>
              <a:rPr lang="en-US" sz="9600" b="1" dirty="0" smtClean="0">
                <a:latin typeface="Eurostile" pitchFamily="34" charset="0"/>
              </a:rPr>
            </a:br>
            <a:r>
              <a:rPr lang="en-US" sz="9600" b="1" dirty="0" smtClean="0">
                <a:latin typeface="Eurostile" pitchFamily="34" charset="0"/>
              </a:rPr>
              <a:t>CULTURE</a:t>
            </a:r>
            <a:r>
              <a:rPr lang="en-US" sz="9600" b="1" dirty="0" smtClean="0">
                <a:latin typeface="Eurostile" pitchFamily="34" charset="0"/>
              </a:rPr>
              <a:t/>
            </a:r>
            <a:br>
              <a:rPr lang="en-US" sz="9600" b="1" dirty="0" smtClean="0">
                <a:latin typeface="Eurostile" pitchFamily="34" charset="0"/>
              </a:rPr>
            </a:br>
            <a:r>
              <a:rPr lang="en-US" sz="9600" b="1" dirty="0" smtClean="0">
                <a:latin typeface="Eurostile" pitchFamily="34" charset="0"/>
              </a:rPr>
              <a:t>DIVERSITY</a:t>
            </a:r>
            <a:endParaRPr lang="en-US" sz="9600" b="1" dirty="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"/>
            <a:ext cx="9144000" cy="5852160"/>
          </a:xfrm>
        </p:spPr>
        <p:txBody>
          <a:bodyPr>
            <a:normAutofit/>
          </a:bodyPr>
          <a:lstStyle/>
          <a:p>
            <a:r>
              <a:rPr lang="en-US" sz="15000" b="1" dirty="0" smtClean="0">
                <a:solidFill>
                  <a:srgbClr val="00B0F0"/>
                </a:solidFill>
                <a:latin typeface="Eurostile" pitchFamily="34" charset="0"/>
              </a:rPr>
              <a:t>SCIENCE</a:t>
            </a:r>
            <a:endParaRPr lang="en-US" sz="15000" b="1" dirty="0">
              <a:solidFill>
                <a:srgbClr val="00B0F0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8" y="0"/>
            <a:ext cx="9105138" cy="691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347</Words>
  <Application>Microsoft Office PowerPoint</Application>
  <PresentationFormat>On-screen Show (4:3)</PresentationFormat>
  <Paragraphs>52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WHY ME?</vt:lpstr>
      <vt:lpstr>WHY SO LOW?</vt:lpstr>
      <vt:lpstr>WHY SO SLOW?</vt:lpstr>
      <vt:lpstr>GENDER</vt:lpstr>
      <vt:lpstr>GENDER RACE</vt:lpstr>
      <vt:lpstr>GENDER RACE CULTURE</vt:lpstr>
      <vt:lpstr>GENDER RACE CULTURE DIVERSITY</vt:lpstr>
      <vt:lpstr>SCIENCE</vt:lpstr>
      <vt:lpstr>Slide 9</vt:lpstr>
      <vt:lpstr>DESIGNING AN EPIC FAIL</vt:lpstr>
      <vt:lpstr>DESIGNING FTW!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SIGNALING THREAT</vt:lpstr>
      <vt:lpstr>THE STUDY</vt:lpstr>
      <vt:lpstr>THE RESULTS</vt:lpstr>
      <vt:lpstr>SIGNALING THREAT</vt:lpstr>
      <vt:lpstr>Slide 25</vt:lpstr>
      <vt:lpstr>Slide 26</vt:lpstr>
      <vt:lpstr>Slide 27</vt:lpstr>
      <vt:lpstr>Slide 28</vt:lpstr>
      <vt:lpstr>WE DESIGN FEEDBACK &amp; REWARD SYSTEMS  FOR A LIVING</vt:lpstr>
      <vt:lpstr>WE ARE YOUNG, MOTIVATED AND TRYING TO MAKE A DIFFERENCE</vt:lpstr>
      <vt:lpstr>WE CAN SOLVE THIS PROBLEM!</vt:lpstr>
      <vt:lpstr>GET EDUCATED &amp; THEN GO TRY SOMETHING!</vt:lpstr>
      <vt:lpstr>BECAUSE I AM NOT A BANDAID...</vt:lpstr>
      <vt:lpstr>… AND BECAUSE YOUR GAMES, TEAMS &amp; COMMUNITY WILL BE BETTER!</vt:lpstr>
    </vt:vector>
  </TitlesOfParts>
  <Company>Electronic Arts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</dc:title>
  <dc:creator>rhunicke</dc:creator>
  <cp:lastModifiedBy>rhunicke</cp:lastModifiedBy>
  <cp:revision>14</cp:revision>
  <dcterms:created xsi:type="dcterms:W3CDTF">2010-03-10T17:08:32Z</dcterms:created>
  <dcterms:modified xsi:type="dcterms:W3CDTF">2010-03-10T23:43:59Z</dcterms:modified>
</cp:coreProperties>
</file>